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0"/>
  </p:notesMasterIdLst>
  <p:sldIdLst>
    <p:sldId id="256" r:id="rId2"/>
    <p:sldId id="257" r:id="rId3"/>
    <p:sldId id="258" r:id="rId4"/>
    <p:sldId id="259" r:id="rId5"/>
    <p:sldId id="260" r:id="rId6"/>
    <p:sldId id="261" r:id="rId7"/>
    <p:sldId id="262" r:id="rId8"/>
    <p:sldId id="263" r:id="rId9"/>
    <p:sldId id="27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Franklin Gothic" panose="020B0603020102020204" pitchFamily="34" charset="0"/>
      <p:regular r:id="rId29"/>
      <p:bold r:id="rId30"/>
      <p:italic r:id="rId31"/>
      <p:boldItalic r:id="rId32"/>
    </p:embeddedFont>
    <p:embeddedFont>
      <p:font typeface="Franklin Gothic Book" panose="020B0503020102020204" pitchFamily="34" charset="0"/>
      <p:regular r:id="rId33"/>
      <p:italic r:id="rId34"/>
    </p:embeddedFont>
    <p:embeddedFont>
      <p:font typeface="Georgia" panose="02040502050405020303" pitchFamily="18" charset="0"/>
      <p:regular r:id="rId35"/>
      <p:bold r:id="rId36"/>
      <p:italic r:id="rId37"/>
      <p:boldItalic r:id="rId38"/>
    </p:embeddedFont>
    <p:embeddedFont>
      <p:font typeface="Karla" panose="020B0004030503030003" pitchFamily="34" charset="77"/>
      <p:regular r:id="rId39"/>
      <p:bold r:id="rId40"/>
      <p:italic r:id="rId41"/>
      <p:boldItalic r:id="rId42"/>
    </p:embeddedFont>
    <p:embeddedFont>
      <p:font typeface="Libre Franklin" pitchFamily="2" charset="77"/>
      <p:regular r:id="rId43"/>
      <p:bold r:id="rId44"/>
      <p:italic r:id="rId45"/>
      <p:boldItalic r:id="rId46"/>
    </p:embeddedFont>
    <p:embeddedFont>
      <p:font typeface="Libre Franklin Thin" pitchFamily="2" charset="77"/>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Light" panose="020F0302020204030204" pitchFamily="34" charset="0"/>
      <p:regular r:id="rId59"/>
      <p:bold r:id="rId60"/>
      <p:italic r:id="rId61"/>
      <p:boldItalic r:id="rId62"/>
    </p:embeddedFont>
    <p:embeddedFont>
      <p:font typeface="Roboto Medium" panose="020F0502020204030204" pitchFamily="34" charset="0"/>
      <p:regular r:id="rId63"/>
      <p:bold r:id="rId64"/>
      <p:italic r:id="rId65"/>
      <p:boldItalic r:id="rId66"/>
    </p:embeddedFont>
    <p:embeddedFont>
      <p:font typeface="Salesforce Sans" panose="020B0505020202020203" pitchFamily="34" charset="77"/>
      <p:regular r:id="rId67"/>
      <p:bold r:id="rId68"/>
      <p:italic r:id="rId69"/>
      <p:boldItalic r:id="rId70"/>
    </p:embeddedFont>
    <p:embeddedFont>
      <p:font typeface="Ubuntu" panose="020B0504030602030204"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F9547C-1DFF-49D8-868C-E4E0B752569D}">
  <a:tblStyle styleId="{C5F9547C-1DFF-49D8-868C-E4E0B752569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8FFB186-C97C-4592-B1E4-882EF65ECBFF}" styleName="Table_1">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1ED"/>
          </a:solidFill>
        </a:fill>
      </a:tcStyle>
    </a:wholeTbl>
    <a:band1H>
      <a:tcTxStyle/>
      <a:tcStyle>
        <a:tcBdr/>
        <a:fill>
          <a:solidFill>
            <a:srgbClr val="E9E2DA"/>
          </a:solidFill>
        </a:fill>
      </a:tcStyle>
    </a:band1H>
    <a:band2H>
      <a:tcTxStyle/>
      <a:tcStyle>
        <a:tcBdr/>
      </a:tcStyle>
    </a:band2H>
    <a:band1V>
      <a:tcTxStyle/>
      <a:tcStyle>
        <a:tcBdr/>
        <a:fill>
          <a:solidFill>
            <a:srgbClr val="E9E2DA"/>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5"/>
          </a:solidFill>
        </a:fill>
      </a:tcStyle>
    </a:lastCol>
    <a:firstCol>
      <a:tcTxStyle b="on" i="off">
        <a:font>
          <a:latin typeface="Franklin Gothic Book"/>
          <a:ea typeface="Franklin Gothic Book"/>
          <a:cs typeface="Franklin Gothic Book"/>
        </a:font>
        <a:schemeClr val="lt1"/>
      </a:tcTxStyle>
      <a:tcStyle>
        <a:tcBdr/>
        <a:fill>
          <a:solidFill>
            <a:schemeClr val="accent5"/>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94663"/>
  </p:normalViewPr>
  <p:slideViewPr>
    <p:cSldViewPr snapToGrid="0">
      <p:cViewPr varScale="1">
        <p:scale>
          <a:sx n="156" d="100"/>
          <a:sy n="156" d="100"/>
        </p:scale>
        <p:origin x="5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42" Type="http://schemas.openxmlformats.org/officeDocument/2006/relationships/font" Target="fonts/font22.fntdata"/><Relationship Id="rId47" Type="http://schemas.openxmlformats.org/officeDocument/2006/relationships/font" Target="fonts/font27.fntdata"/><Relationship Id="rId63" Type="http://schemas.openxmlformats.org/officeDocument/2006/relationships/font" Target="fonts/font43.fntdata"/><Relationship Id="rId68" Type="http://schemas.openxmlformats.org/officeDocument/2006/relationships/font" Target="fonts/font4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font" Target="fonts/font12.fntdata"/><Relationship Id="rId37" Type="http://schemas.openxmlformats.org/officeDocument/2006/relationships/font" Target="fonts/font17.fntdata"/><Relationship Id="rId53" Type="http://schemas.openxmlformats.org/officeDocument/2006/relationships/font" Target="fonts/font33.fntdata"/><Relationship Id="rId58" Type="http://schemas.openxmlformats.org/officeDocument/2006/relationships/font" Target="fonts/font38.fntdata"/><Relationship Id="rId74" Type="http://schemas.openxmlformats.org/officeDocument/2006/relationships/font" Target="fonts/font5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1.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font" Target="fonts/font44.fntdata"/><Relationship Id="rId69" Type="http://schemas.openxmlformats.org/officeDocument/2006/relationships/font" Target="fonts/font49.fntdata"/><Relationship Id="rId77" Type="http://schemas.openxmlformats.org/officeDocument/2006/relationships/font" Target="fonts/font57.fntdata"/><Relationship Id="rId8" Type="http://schemas.openxmlformats.org/officeDocument/2006/relationships/slide" Target="slides/slide7.xml"/><Relationship Id="rId51" Type="http://schemas.openxmlformats.org/officeDocument/2006/relationships/font" Target="fonts/font31.fntdata"/><Relationship Id="rId72" Type="http://schemas.openxmlformats.org/officeDocument/2006/relationships/font" Target="fonts/font5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openxmlformats.org/officeDocument/2006/relationships/font" Target="fonts/font47.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70" Type="http://schemas.openxmlformats.org/officeDocument/2006/relationships/font" Target="fonts/font50.fntdata"/><Relationship Id="rId75" Type="http://schemas.openxmlformats.org/officeDocument/2006/relationships/font" Target="fonts/font5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font" Target="fonts/font45.fntdata"/><Relationship Id="rId73" Type="http://schemas.openxmlformats.org/officeDocument/2006/relationships/font" Target="fonts/font53.fntdata"/><Relationship Id="rId78" Type="http://schemas.openxmlformats.org/officeDocument/2006/relationships/font" Target="fonts/font5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9.fntdata"/><Relationship Id="rId34" Type="http://schemas.openxmlformats.org/officeDocument/2006/relationships/font" Target="fonts/font14.fntdata"/><Relationship Id="rId50" Type="http://schemas.openxmlformats.org/officeDocument/2006/relationships/font" Target="fonts/font30.fntdata"/><Relationship Id="rId55" Type="http://schemas.openxmlformats.org/officeDocument/2006/relationships/font" Target="fonts/font35.fntdata"/><Relationship Id="rId76" Type="http://schemas.openxmlformats.org/officeDocument/2006/relationships/font" Target="fonts/font56.fntdata"/><Relationship Id="rId7" Type="http://schemas.openxmlformats.org/officeDocument/2006/relationships/slide" Target="slides/slide6.xml"/><Relationship Id="rId71" Type="http://schemas.openxmlformats.org/officeDocument/2006/relationships/font" Target="fonts/font51.fntdata"/><Relationship Id="rId2" Type="http://schemas.openxmlformats.org/officeDocument/2006/relationships/slide" Target="slides/slide1.xml"/><Relationship Id="rId29" Type="http://schemas.openxmlformats.org/officeDocument/2006/relationships/font" Target="fonts/font9.fntdata"/><Relationship Id="rId24" Type="http://schemas.openxmlformats.org/officeDocument/2006/relationships/font" Target="fonts/font4.fntdata"/><Relationship Id="rId40" Type="http://schemas.openxmlformats.org/officeDocument/2006/relationships/font" Target="fonts/font20.fntdata"/><Relationship Id="rId45" Type="http://schemas.openxmlformats.org/officeDocument/2006/relationships/font" Target="fonts/font25.fntdata"/><Relationship Id="rId66" Type="http://schemas.openxmlformats.org/officeDocument/2006/relationships/font" Target="fonts/font4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64be186b5_0_0:notes"/>
          <p:cNvSpPr>
            <a:spLocks noGrp="1" noRot="1" noChangeAspect="1"/>
          </p:cNvSpPr>
          <p:nvPr>
            <p:ph type="sldImg" idx="2"/>
          </p:nvPr>
        </p:nvSpPr>
        <p:spPr>
          <a:xfrm>
            <a:off x="398328" y="685487"/>
            <a:ext cx="606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64be186b5_0_0: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36e8c40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400"/>
              <a:buFont typeface="Verdana"/>
              <a:buNone/>
            </a:pPr>
            <a:endParaRPr/>
          </a:p>
        </p:txBody>
      </p:sp>
      <p:sp>
        <p:nvSpPr>
          <p:cNvPr id="664" name="Google Shape;664;gc36e8c40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c96a87159c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c96a87159c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36e8c40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36e8c40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79ffc73c11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79ffc73c1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9ffc73c11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9ffc73c11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9ffc73c11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9ffc73c1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79ffc73c11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79ffc73c11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9ffc73c11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9ffc73c1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9ffc73c11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9ffc73c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96a87159c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c96a87159c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96a87159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c96a87159c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96a87159c_0_105:notes"/>
          <p:cNvSpPr>
            <a:spLocks noGrp="1" noRot="1" noChangeAspect="1"/>
          </p:cNvSpPr>
          <p:nvPr>
            <p:ph type="sldImg" idx="2"/>
          </p:nvPr>
        </p:nvSpPr>
        <p:spPr>
          <a:xfrm>
            <a:off x="372717" y="674557"/>
            <a:ext cx="5963400" cy="3372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c96a87159c_0_105:notes"/>
          <p:cNvSpPr txBox="1">
            <a:spLocks noGrp="1"/>
          </p:cNvSpPr>
          <p:nvPr>
            <p:ph type="body" idx="1"/>
          </p:nvPr>
        </p:nvSpPr>
        <p:spPr>
          <a:xfrm>
            <a:off x="670891" y="4272197"/>
            <a:ext cx="5367000" cy="4047300"/>
          </a:xfrm>
          <a:prstGeom prst="rect">
            <a:avLst/>
          </a:prstGeom>
          <a:noFill/>
          <a:ln>
            <a:noFill/>
          </a:ln>
        </p:spPr>
        <p:txBody>
          <a:bodyPr spcFirstLastPara="1" wrap="square" lIns="89600" tIns="89600" rIns="89600" bIns="896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9ffc73c11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9ffc73c11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96a87159c_0_23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c96a87159c_0_235: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460" name="Google Shape;460;gc96a87159c_0_235:notes"/>
          <p:cNvSpPr txBox="1">
            <a:spLocks noGrp="1"/>
          </p:cNvSpPr>
          <p:nvPr>
            <p:ph type="sldNum" idx="12"/>
          </p:nvPr>
        </p:nvSpPr>
        <p:spPr>
          <a:xfrm>
            <a:off x="3884613" y="8685214"/>
            <a:ext cx="2971800" cy="4572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 sz="1400"/>
              <a:t>6</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8988d7b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c8988d7b73_0_9:notes"/>
          <p:cNvSpPr txBox="1">
            <a:spLocks noGrp="1"/>
          </p:cNvSpPr>
          <p:nvPr>
            <p:ph type="body" idx="1"/>
          </p:nvPr>
        </p:nvSpPr>
        <p:spPr>
          <a:xfrm>
            <a:off x="685800" y="4343401"/>
            <a:ext cx="5486400" cy="4114800"/>
          </a:xfrm>
          <a:prstGeom prst="rect">
            <a:avLst/>
          </a:prstGeom>
          <a:noFill/>
          <a:ln>
            <a:noFill/>
          </a:ln>
        </p:spPr>
        <p:txBody>
          <a:bodyPr spcFirstLastPara="1" wrap="square" lIns="91225" tIns="91225" rIns="91225" bIns="91225" anchor="t" anchorCtr="0">
            <a:noAutofit/>
          </a:bodyPr>
          <a:lstStyle/>
          <a:p>
            <a:pPr marL="0" lvl="0" indent="0" algn="l" rtl="0">
              <a:lnSpc>
                <a:spcPct val="100000"/>
              </a:lnSpc>
              <a:spcBef>
                <a:spcPts val="500"/>
              </a:spcBef>
              <a:spcAft>
                <a:spcPts val="0"/>
              </a:spcAft>
              <a:buSzPts val="1400"/>
              <a:buNone/>
            </a:pPr>
            <a:r>
              <a:rPr lang="en" sz="1400" dirty="0"/>
              <a:t>Gap with decentralized approach - some teams are big vs small vs have more </a:t>
            </a:r>
            <a:r>
              <a:rPr lang="en" sz="1400" dirty="0" err="1"/>
              <a:t>apis</a:t>
            </a:r>
            <a:r>
              <a:rPr lang="en" sz="1400" dirty="0"/>
              <a:t> than others</a:t>
            </a:r>
            <a:endParaRPr sz="1400" dirty="0"/>
          </a:p>
          <a:p>
            <a:pPr marL="0" lvl="0" indent="0" algn="l" rtl="0">
              <a:lnSpc>
                <a:spcPct val="100000"/>
              </a:lnSpc>
              <a:spcBef>
                <a:spcPts val="500"/>
              </a:spcBef>
              <a:spcAft>
                <a:spcPts val="0"/>
              </a:spcAft>
              <a:buSzPts val="1400"/>
              <a:buNone/>
            </a:pPr>
            <a:r>
              <a:rPr lang="en" sz="1400" dirty="0"/>
              <a:t>Having an API architect in each product team is not feasible and it’s an expensive resource - how do we address this challenge</a:t>
            </a:r>
            <a:endParaRPr sz="1400" dirty="0"/>
          </a:p>
          <a:p>
            <a:pPr marL="0" lvl="0" indent="0" algn="l" rtl="0">
              <a:lnSpc>
                <a:spcPct val="100000"/>
              </a:lnSpc>
              <a:spcBef>
                <a:spcPts val="500"/>
              </a:spcBef>
              <a:spcAft>
                <a:spcPts val="0"/>
              </a:spcAft>
              <a:buSzPts val="1400"/>
              <a:buNone/>
            </a:pPr>
            <a:r>
              <a:rPr lang="en" sz="1400" dirty="0"/>
              <a:t>Right now they </a:t>
            </a:r>
            <a:endParaRPr sz="1400" dirty="0"/>
          </a:p>
          <a:p>
            <a:pPr marL="0" lvl="0" indent="0" algn="l" rtl="0">
              <a:lnSpc>
                <a:spcPct val="100000"/>
              </a:lnSpc>
              <a:spcBef>
                <a:spcPts val="500"/>
              </a:spcBef>
              <a:spcAft>
                <a:spcPts val="0"/>
              </a:spcAft>
              <a:buSzPts val="1400"/>
              <a:buNone/>
            </a:pPr>
            <a:r>
              <a:rPr lang="en" sz="1400" dirty="0"/>
              <a:t>C4E lead - PSEG thinks they should be an architect.  This person stretches across product teams.</a:t>
            </a:r>
            <a:endParaRPr sz="1400" dirty="0"/>
          </a:p>
        </p:txBody>
      </p:sp>
      <p:sp>
        <p:nvSpPr>
          <p:cNvPr id="556" name="Google Shape;556;gc8988d7b73_0_9:notes"/>
          <p:cNvSpPr txBox="1">
            <a:spLocks noGrp="1"/>
          </p:cNvSpPr>
          <p:nvPr>
            <p:ph type="sldNum" idx="12"/>
          </p:nvPr>
        </p:nvSpPr>
        <p:spPr>
          <a:xfrm>
            <a:off x="3884613" y="8685213"/>
            <a:ext cx="2971800" cy="457200"/>
          </a:xfrm>
          <a:prstGeom prst="rect">
            <a:avLst/>
          </a:prstGeom>
          <a:noFill/>
          <a:ln>
            <a:noFill/>
          </a:ln>
        </p:spPr>
        <p:txBody>
          <a:bodyPr spcFirstLastPara="1" wrap="square" lIns="91225" tIns="45575" rIns="91225" bIns="4557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47a04f9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47a04f9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47a04f981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a47a04f981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Verdana"/>
              <a:buNone/>
            </a:pPr>
            <a:r>
              <a:rPr lang="en" sz="1600" b="0" i="0" u="none" strike="noStrike" cap="none">
                <a:solidFill>
                  <a:schemeClr val="dk1"/>
                </a:solidFill>
                <a:latin typeface="Verdana"/>
                <a:ea typeface="Verdana"/>
                <a:cs typeface="Verdana"/>
                <a:sym typeface="Verdana"/>
              </a:rPr>
              <a:t>There will need to be an operating model in place that enables the above</a:t>
            </a:r>
            <a:endParaRPr sz="1600" b="0" i="0" u="none" strike="noStrike" cap="none">
              <a:solidFill>
                <a:schemeClr val="dk1"/>
              </a:solidFill>
              <a:latin typeface="Verdana"/>
              <a:ea typeface="Verdana"/>
              <a:cs typeface="Verdana"/>
              <a:sym typeface="Verdana"/>
            </a:endParaRPr>
          </a:p>
        </p:txBody>
      </p:sp>
      <p:sp>
        <p:nvSpPr>
          <p:cNvPr id="514" name="Google Shape;514;ga47a04f981_0_122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Verdana"/>
              <a:buNone/>
            </a:pPr>
            <a:fld id="{00000000-1234-1234-1234-123412341234}" type="slidenum">
              <a:rPr lang="en" sz="1200" b="0" i="0" u="none" strike="noStrike" cap="none">
                <a:solidFill>
                  <a:schemeClr val="dk1"/>
                </a:solidFill>
                <a:latin typeface="Verdana"/>
                <a:ea typeface="Verdana"/>
                <a:cs typeface="Verdana"/>
                <a:sym typeface="Verdana"/>
              </a:rPr>
              <a:t>9</a:t>
            </a:fld>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T_Title">
  <p:cSld name="IT_Title">
    <p:spTree>
      <p:nvGrpSpPr>
        <p:cNvPr id="1" name="Shape 13"/>
        <p:cNvGrpSpPr/>
        <p:nvPr/>
      </p:nvGrpSpPr>
      <p:grpSpPr>
        <a:xfrm>
          <a:off x="0" y="0"/>
          <a:ext cx="0" cy="0"/>
          <a:chOff x="0" y="0"/>
          <a:chExt cx="0" cy="0"/>
        </a:xfrm>
      </p:grpSpPr>
      <p:sp>
        <p:nvSpPr>
          <p:cNvPr id="14" name="Google Shape;14;p2"/>
          <p:cNvSpPr/>
          <p:nvPr/>
        </p:nvSpPr>
        <p:spPr>
          <a:xfrm>
            <a:off x="0" y="0"/>
            <a:ext cx="9144762" cy="5142448"/>
          </a:xfrm>
          <a:custGeom>
            <a:avLst/>
            <a:gdLst/>
            <a:ahLst/>
            <a:cxnLst/>
            <a:rect l="l" t="t" r="r" b="b"/>
            <a:pathLst>
              <a:path w="3352800" h="2002901" extrusionOk="0">
                <a:moveTo>
                  <a:pt x="0" y="2002901"/>
                </a:moveTo>
                <a:lnTo>
                  <a:pt x="2619331" y="0"/>
                </a:lnTo>
                <a:lnTo>
                  <a:pt x="3352800" y="270"/>
                </a:lnTo>
                <a:lnTo>
                  <a:pt x="3352800" y="2002901"/>
                </a:lnTo>
                <a:lnTo>
                  <a:pt x="0" y="2002901"/>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1A7C3"/>
              </a:solidFill>
              <a:latin typeface="Libre Franklin"/>
              <a:ea typeface="Libre Franklin"/>
              <a:cs typeface="Libre Franklin"/>
              <a:sym typeface="Libre Franklin"/>
            </a:endParaRPr>
          </a:p>
        </p:txBody>
      </p:sp>
      <p:sp>
        <p:nvSpPr>
          <p:cNvPr id="15" name="Google Shape;15;p2"/>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16" name="Google Shape;16;p2"/>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pic>
        <p:nvPicPr>
          <p:cNvPr id="17" name="Google Shape;17;p2" descr="PSEG_tag_16_2c_w.png"/>
          <p:cNvPicPr preferRelativeResize="0"/>
          <p:nvPr/>
        </p:nvPicPr>
        <p:blipFill rotWithShape="1">
          <a:blip r:embed="rId2">
            <a:alphaModFix/>
          </a:blip>
          <a:srcRect/>
          <a:stretch/>
        </p:blipFill>
        <p:spPr>
          <a:xfrm>
            <a:off x="4191000" y="4021486"/>
            <a:ext cx="2499018" cy="664814"/>
          </a:xfrm>
          <a:prstGeom prst="rect">
            <a:avLst/>
          </a:prstGeom>
          <a:noFill/>
          <a:ln>
            <a:noFill/>
          </a:ln>
        </p:spPr>
      </p:pic>
      <p:sp>
        <p:nvSpPr>
          <p:cNvPr id="18" name="Google Shape;18;p2"/>
          <p:cNvSpPr txBox="1">
            <a:spLocks noGrp="1"/>
          </p:cNvSpPr>
          <p:nvPr>
            <p:ph type="ctrTitle"/>
          </p:nvPr>
        </p:nvSpPr>
        <p:spPr>
          <a:xfrm rot="-2148373">
            <a:off x="348866" y="1232153"/>
            <a:ext cx="5885694" cy="1058585"/>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rot="-2147281">
            <a:off x="969975" y="2088575"/>
            <a:ext cx="5786712" cy="289494"/>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300"/>
              <a:buNone/>
              <a:defRPr sz="13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20" name="Google Shape;20;p2"/>
          <p:cNvSpPr txBox="1"/>
          <p:nvPr/>
        </p:nvSpPr>
        <p:spPr>
          <a:xfrm rot="-2147281">
            <a:off x="-173025" y="1217553"/>
            <a:ext cx="5786712" cy="289494"/>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
        <p:nvSpPr>
          <p:cNvPr id="21" name="Google Shape;21;p2"/>
          <p:cNvSpPr txBox="1"/>
          <p:nvPr/>
        </p:nvSpPr>
        <p:spPr>
          <a:xfrm>
            <a:off x="413967" y="4442719"/>
            <a:ext cx="20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T_ Body_1">
  <p:cSld name="IT_ Body_1">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594360" y="857250"/>
            <a:ext cx="8001000" cy="3429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30200" algn="l">
              <a:lnSpc>
                <a:spcPct val="100000"/>
              </a:lnSpc>
              <a:spcBef>
                <a:spcPts val="300"/>
              </a:spcBef>
              <a:spcAft>
                <a:spcPts val="0"/>
              </a:spcAft>
              <a:buSzPts val="1600"/>
              <a:buChar char="–"/>
              <a:defRPr sz="2000"/>
            </a:lvl2pPr>
            <a:lvl3pPr marL="1371600" lvl="2" indent="-320039" algn="l">
              <a:lnSpc>
                <a:spcPct val="100000"/>
              </a:lnSpc>
              <a:spcBef>
                <a:spcPts val="300"/>
              </a:spcBef>
              <a:spcAft>
                <a:spcPts val="0"/>
              </a:spcAft>
              <a:buSzPts val="1440"/>
              <a:buChar char="•"/>
              <a:defRPr sz="1800"/>
            </a:lvl3pPr>
            <a:lvl4pPr marL="1828800" lvl="3" indent="-309880" algn="l">
              <a:lnSpc>
                <a:spcPct val="100000"/>
              </a:lnSpc>
              <a:spcBef>
                <a:spcPts val="300"/>
              </a:spcBef>
              <a:spcAft>
                <a:spcPts val="0"/>
              </a:spcAft>
              <a:buSzPts val="1280"/>
              <a:buChar char="–"/>
              <a:defRPr sz="1600"/>
            </a:lvl4pPr>
            <a:lvl5pPr marL="2286000" lvl="4" indent="-299720" algn="l">
              <a:lnSpc>
                <a:spcPct val="100000"/>
              </a:lnSpc>
              <a:spcBef>
                <a:spcPts val="300"/>
              </a:spcBef>
              <a:spcAft>
                <a:spcPts val="0"/>
              </a:spcAft>
              <a:buSzPts val="1120"/>
              <a:buChar char="•"/>
              <a:defRPr sz="14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3" name="Google Shape;63;p11"/>
          <p:cNvSpPr txBox="1">
            <a:spLocks noGrp="1"/>
          </p:cNvSpPr>
          <p:nvPr>
            <p:ph type="ftr" idx="11"/>
          </p:nvPr>
        </p:nvSpPr>
        <p:spPr>
          <a:xfrm>
            <a:off x="3733800" y="4857750"/>
            <a:ext cx="4724400" cy="206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3619500" y="4914900"/>
            <a:ext cx="1905000" cy="1713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r>
              <a:rPr lang="en"/>
              <a:t>Page </a:t>
            </a:r>
            <a:fld id="{00000000-1234-1234-1234-123412341234}" type="slidenum">
              <a:rPr lang="en"/>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T_Body_2">
  <p:cSld name="IT_Body_2">
    <p:spTree>
      <p:nvGrpSpPr>
        <p:cNvPr id="1" name="Shape 68"/>
        <p:cNvGrpSpPr/>
        <p:nvPr/>
      </p:nvGrpSpPr>
      <p:grpSpPr>
        <a:xfrm>
          <a:off x="0" y="0"/>
          <a:ext cx="0" cy="0"/>
          <a:chOff x="0" y="0"/>
          <a:chExt cx="0" cy="0"/>
        </a:xfrm>
      </p:grpSpPr>
      <p:sp>
        <p:nvSpPr>
          <p:cNvPr id="69" name="Google Shape;69;p1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800"/>
              <a:buNone/>
              <a:defRPr/>
            </a:lvl1pPr>
            <a:lvl2pPr marL="914400" lvl="1" indent="-320040" algn="l">
              <a:lnSpc>
                <a:spcPct val="100000"/>
              </a:lnSpc>
              <a:spcBef>
                <a:spcPts val="300"/>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4" name="Google Shape;74;p14"/>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75" name="Google Shape;75;p14"/>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300"/>
              </a:spcBef>
              <a:spcAft>
                <a:spcPts val="0"/>
              </a:spcAft>
              <a:buSzPts val="2800"/>
              <a:buNone/>
              <a:defRPr sz="2800"/>
            </a:lvl1pPr>
            <a:lvl2pPr lvl="1" algn="ctr" rtl="0">
              <a:lnSpc>
                <a:spcPct val="100000"/>
              </a:lnSpc>
              <a:spcBef>
                <a:spcPts val="300"/>
              </a:spcBef>
              <a:spcAft>
                <a:spcPts val="0"/>
              </a:spcAft>
              <a:buSzPts val="2800"/>
              <a:buNone/>
              <a:defRPr sz="2800"/>
            </a:lvl2pPr>
            <a:lvl3pPr lvl="2" algn="ctr" rtl="0">
              <a:lnSpc>
                <a:spcPct val="100000"/>
              </a:lnSpc>
              <a:spcBef>
                <a:spcPts val="300"/>
              </a:spcBef>
              <a:spcAft>
                <a:spcPts val="0"/>
              </a:spcAft>
              <a:buSzPts val="2800"/>
              <a:buNone/>
              <a:defRPr sz="2800"/>
            </a:lvl3pPr>
            <a:lvl4pPr lvl="3" algn="ctr" rtl="0">
              <a:lnSpc>
                <a:spcPct val="100000"/>
              </a:lnSpc>
              <a:spcBef>
                <a:spcPts val="300"/>
              </a:spcBef>
              <a:spcAft>
                <a:spcPts val="0"/>
              </a:spcAft>
              <a:buSzPts val="2800"/>
              <a:buNone/>
              <a:defRPr sz="2800"/>
            </a:lvl4pPr>
            <a:lvl5pPr lvl="4" algn="ctr" rtl="0">
              <a:lnSpc>
                <a:spcPct val="100000"/>
              </a:lnSpc>
              <a:spcBef>
                <a:spcPts val="3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80" name="Google Shape;80;p1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83" name="Google Shape;83;p16"/>
          <p:cNvSpPr txBox="1">
            <a:spLocks noGrp="1"/>
          </p:cNvSpPr>
          <p:nvPr>
            <p:ph type="body" idx="1"/>
          </p:nvPr>
        </p:nvSpPr>
        <p:spPr>
          <a:xfrm>
            <a:off x="377134" y="729052"/>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4" name="Google Shape;84;p16"/>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accent2"/>
              </a:buClr>
              <a:buSzPts val="1100"/>
              <a:buFont typeface="Arial"/>
              <a:buNone/>
              <a:defRPr sz="9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ountain Footer Left">
  <p:cSld name="Mountain Footer Left">
    <p:bg>
      <p:bgPr>
        <a:solidFill>
          <a:srgbClr val="FFFFFF"/>
        </a:solidFill>
        <a:effectLst/>
      </p:bgPr>
    </p:bg>
    <p:spTree>
      <p:nvGrpSpPr>
        <p:cNvPr id="1" name="Shape 85"/>
        <p:cNvGrpSpPr/>
        <p:nvPr/>
      </p:nvGrpSpPr>
      <p:grpSpPr>
        <a:xfrm>
          <a:off x="0" y="0"/>
          <a:ext cx="0" cy="0"/>
          <a:chOff x="0" y="0"/>
          <a:chExt cx="0" cy="0"/>
        </a:xfrm>
      </p:grpSpPr>
      <p:pic>
        <p:nvPicPr>
          <p:cNvPr id="86" name="Google Shape;86;p17" descr="Picture 24"/>
          <p:cNvPicPr preferRelativeResize="0"/>
          <p:nvPr/>
        </p:nvPicPr>
        <p:blipFill rotWithShape="1">
          <a:blip r:embed="rId2">
            <a:alphaModFix/>
          </a:blip>
          <a:srcRect/>
          <a:stretch/>
        </p:blipFill>
        <p:spPr>
          <a:xfrm>
            <a:off x="0" y="-12"/>
            <a:ext cx="9141622" cy="5142162"/>
          </a:xfrm>
          <a:prstGeom prst="rect">
            <a:avLst/>
          </a:prstGeom>
          <a:noFill/>
          <a:ln>
            <a:noFill/>
          </a:ln>
        </p:spPr>
      </p:pic>
      <p:sp>
        <p:nvSpPr>
          <p:cNvPr id="87" name="Google Shape;87;p17"/>
          <p:cNvSpPr txBox="1">
            <a:spLocks noGrp="1"/>
          </p:cNvSpPr>
          <p:nvPr>
            <p:ph type="body" idx="1"/>
          </p:nvPr>
        </p:nvSpPr>
        <p:spPr>
          <a:xfrm>
            <a:off x="380119" y="376469"/>
            <a:ext cx="6890700" cy="7425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Clr>
                <a:srgbClr val="03254D"/>
              </a:buClr>
              <a:buSzPts val="2000"/>
              <a:buNone/>
              <a:defRPr sz="2000">
                <a:solidFill>
                  <a:srgbClr val="03254D"/>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8" name="Google Shape;88;p17"/>
          <p:cNvSpPr txBox="1">
            <a:spLocks noGrp="1"/>
          </p:cNvSpPr>
          <p:nvPr>
            <p:ph type="body" idx="2"/>
          </p:nvPr>
        </p:nvSpPr>
        <p:spPr>
          <a:xfrm>
            <a:off x="380119" y="185737"/>
            <a:ext cx="2476200" cy="1476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rgbClr val="0696D7"/>
              </a:buClr>
              <a:buSzPts val="900"/>
              <a:buFont typeface="Arial"/>
              <a:buNone/>
              <a:defRPr sz="900" b="1">
                <a:solidFill>
                  <a:srgbClr val="0696D7"/>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9" name="Google Shape;89;p17"/>
          <p:cNvSpPr/>
          <p:nvPr/>
        </p:nvSpPr>
        <p:spPr>
          <a:xfrm>
            <a:off x="380119" y="-366638"/>
            <a:ext cx="1190700" cy="23820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0" name="Google Shape;90;p17"/>
          <p:cNvSpPr/>
          <p:nvPr/>
        </p:nvSpPr>
        <p:spPr>
          <a:xfrm>
            <a:off x="1818448"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1" name="Google Shape;91;p17"/>
          <p:cNvSpPr/>
          <p:nvPr/>
        </p:nvSpPr>
        <p:spPr>
          <a:xfrm>
            <a:off x="3256777"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2" name="Google Shape;92;p17"/>
          <p:cNvSpPr/>
          <p:nvPr/>
        </p:nvSpPr>
        <p:spPr>
          <a:xfrm>
            <a:off x="4695105"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3" name="Google Shape;93;p17"/>
          <p:cNvSpPr/>
          <p:nvPr/>
        </p:nvSpPr>
        <p:spPr>
          <a:xfrm>
            <a:off x="6133434"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4" name="Google Shape;94;p17"/>
          <p:cNvSpPr/>
          <p:nvPr/>
        </p:nvSpPr>
        <p:spPr>
          <a:xfrm>
            <a:off x="7571762"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1 - Basic">
  <p:cSld name="Basic">
    <p:bg>
      <p:bgPr>
        <a:solidFill>
          <a:srgbClr val="F4F4F4"/>
        </a:solidFill>
        <a:effectLst/>
      </p:bgPr>
    </p:bg>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a:stretch/>
        </p:blipFill>
        <p:spPr>
          <a:xfrm>
            <a:off x="0" y="670"/>
            <a:ext cx="9141614" cy="5142158"/>
          </a:xfrm>
          <a:prstGeom prst="rect">
            <a:avLst/>
          </a:prstGeom>
          <a:noFill/>
          <a:ln>
            <a:noFill/>
          </a:ln>
        </p:spPr>
      </p:pic>
      <p:sp>
        <p:nvSpPr>
          <p:cNvPr id="97" name="Google Shape;97;p18"/>
          <p:cNvSpPr txBox="1">
            <a:spLocks noGrp="1"/>
          </p:cNvSpPr>
          <p:nvPr>
            <p:ph type="body" idx="1"/>
          </p:nvPr>
        </p:nvSpPr>
        <p:spPr>
          <a:xfrm>
            <a:off x="428737" y="12089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solidFill>
                  <a:schemeClr val="accent2"/>
                </a:solidFill>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98" name="Google Shape;98;p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99" name="Google Shape;99;p18"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00" name="Google Shape;100;p1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1" name="Google Shape;101;p18"/>
          <p:cNvSpPr txBox="1">
            <a:spLocks noGrp="1"/>
          </p:cNvSpPr>
          <p:nvPr>
            <p:ph type="title"/>
          </p:nvPr>
        </p:nvSpPr>
        <p:spPr>
          <a:xfrm>
            <a:off x="428740" y="47625"/>
            <a:ext cx="82863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duct Story ">
  <p:cSld name="Product Story ">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a:stretch/>
        </p:blipFill>
        <p:spPr>
          <a:xfrm>
            <a:off x="0" y="670"/>
            <a:ext cx="9141614" cy="5142161"/>
          </a:xfrm>
          <a:prstGeom prst="rect">
            <a:avLst/>
          </a:prstGeom>
          <a:noFill/>
          <a:ln>
            <a:noFill/>
          </a:ln>
        </p:spPr>
      </p:pic>
      <p:sp>
        <p:nvSpPr>
          <p:cNvPr id="104" name="Google Shape;104;p19"/>
          <p:cNvSpPr txBox="1">
            <a:spLocks noGrp="1"/>
          </p:cNvSpPr>
          <p:nvPr>
            <p:ph type="body" idx="1"/>
          </p:nvPr>
        </p:nvSpPr>
        <p:spPr>
          <a:xfrm>
            <a:off x="429072" y="1323214"/>
            <a:ext cx="3487800" cy="3167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SzPts val="1400"/>
              <a:buNone/>
              <a:defRPr sz="1400" b="1"/>
            </a:lvl1pPr>
            <a:lvl2pPr marL="914400" lvl="1" indent="-228600" algn="l" rtl="0">
              <a:lnSpc>
                <a:spcPct val="90000"/>
              </a:lnSpc>
              <a:spcBef>
                <a:spcPts val="200"/>
              </a:spcBef>
              <a:spcAft>
                <a:spcPts val="0"/>
              </a:spcAft>
              <a:buSzPts val="1200"/>
              <a:buFont typeface="Arial"/>
              <a:buNone/>
              <a:defRPr sz="1200"/>
            </a:lvl2pPr>
            <a:lvl3pPr marL="1371600" lvl="2" indent="-304800" algn="l" rtl="0">
              <a:lnSpc>
                <a:spcPct val="90000"/>
              </a:lnSpc>
              <a:spcBef>
                <a:spcPts val="400"/>
              </a:spcBef>
              <a:spcAft>
                <a:spcPts val="0"/>
              </a:spcAft>
              <a:buSzPts val="1200"/>
              <a:buChar char="•"/>
              <a:defRPr sz="1200"/>
            </a:lvl3pPr>
            <a:lvl4pPr marL="1828800" lvl="3" indent="-298450" algn="l" rtl="0">
              <a:lnSpc>
                <a:spcPct val="90000"/>
              </a:lnSpc>
              <a:spcBef>
                <a:spcPts val="500"/>
              </a:spcBef>
              <a:spcAft>
                <a:spcPts val="0"/>
              </a:spcAft>
              <a:buSzPts val="1100"/>
              <a:buChar char="–"/>
              <a:defRPr sz="1100"/>
            </a:lvl4pPr>
            <a:lvl5pPr marL="2286000" lvl="4" indent="-228600" algn="l" rtl="0">
              <a:lnSpc>
                <a:spcPct val="90000"/>
              </a:lnSpc>
              <a:spcBef>
                <a:spcPts val="500"/>
              </a:spcBef>
              <a:spcAft>
                <a:spcPts val="0"/>
              </a:spcAft>
              <a:buSzPts val="1280"/>
              <a:buNone/>
              <a:defRPr sz="14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5" name="Google Shape;105;p19"/>
          <p:cNvSpPr txBox="1">
            <a:spLocks noGrp="1"/>
          </p:cNvSpPr>
          <p:nvPr>
            <p:ph type="body" idx="2"/>
          </p:nvPr>
        </p:nvSpPr>
        <p:spPr>
          <a:xfrm>
            <a:off x="429074" y="822884"/>
            <a:ext cx="3717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a:solidFill>
                  <a:srgbClr val="205CA0"/>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6" name="Google Shape;106;p19"/>
          <p:cNvSpPr txBox="1">
            <a:spLocks noGrp="1"/>
          </p:cNvSpPr>
          <p:nvPr>
            <p:ph type="title"/>
          </p:nvPr>
        </p:nvSpPr>
        <p:spPr>
          <a:xfrm>
            <a:off x="429075" y="47625"/>
            <a:ext cx="37170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sz="23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9"/>
          <p:cNvSpPr txBox="1">
            <a:spLocks noGrp="1"/>
          </p:cNvSpPr>
          <p:nvPr>
            <p:ph type="body" idx="3"/>
          </p:nvPr>
        </p:nvSpPr>
        <p:spPr>
          <a:xfrm>
            <a:off x="5717269" y="3258616"/>
            <a:ext cx="3240300" cy="274200"/>
          </a:xfrm>
          <a:prstGeom prst="rect">
            <a:avLst/>
          </a:prstGeom>
          <a:noFill/>
          <a:ln>
            <a:noFill/>
          </a:ln>
        </p:spPr>
        <p:txBody>
          <a:bodyPr spcFirstLastPara="1" wrap="square" lIns="47625" tIns="47625" rIns="47625" bIns="47625" anchor="ctr" anchorCtr="0">
            <a:noAutofit/>
          </a:bodyPr>
          <a:lstStyle>
            <a:lvl1pPr marL="457200" lvl="0" indent="-228600" algn="l" rtl="0">
              <a:lnSpc>
                <a:spcPct val="90000"/>
              </a:lnSpc>
              <a:spcBef>
                <a:spcPts val="500"/>
              </a:spcBef>
              <a:spcAft>
                <a:spcPts val="0"/>
              </a:spcAft>
              <a:buSzPts val="1200"/>
              <a:buNone/>
              <a:defRPr sz="1200" b="1">
                <a:solidFill>
                  <a:srgbClr val="535353"/>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8" name="Google Shape;108;p19"/>
          <p:cNvSpPr txBox="1">
            <a:spLocks noGrp="1"/>
          </p:cNvSpPr>
          <p:nvPr>
            <p:ph type="body" idx="4"/>
          </p:nvPr>
        </p:nvSpPr>
        <p:spPr>
          <a:xfrm>
            <a:off x="4210721" y="3215186"/>
            <a:ext cx="1347900" cy="318000"/>
          </a:xfrm>
          <a:prstGeom prst="rect">
            <a:avLst/>
          </a:prstGeom>
          <a:solidFill>
            <a:srgbClr val="F5EEEB"/>
          </a:solidFill>
          <a:ln w="9525" cap="flat" cmpd="sng">
            <a:solidFill>
              <a:srgbClr val="828083"/>
            </a:solidFill>
            <a:prstDash val="solid"/>
            <a:round/>
            <a:headEnd type="none" w="sm" len="sm"/>
            <a:tailEnd type="none" w="sm" len="sm"/>
          </a:ln>
        </p:spPr>
        <p:txBody>
          <a:bodyPr spcFirstLastPara="1" wrap="square" lIns="0" tIns="0" rIns="0" bIns="0" anchor="ctr" anchorCtr="0">
            <a:noAutofit/>
          </a:bodyPr>
          <a:lstStyle>
            <a:lvl1pPr marL="457200" lvl="0" indent="-228600" algn="ctr" rtl="0">
              <a:spcBef>
                <a:spcPts val="0"/>
              </a:spcBef>
              <a:spcAft>
                <a:spcPts val="0"/>
              </a:spcAft>
              <a:buSzPts val="600"/>
              <a:buNone/>
              <a:defRPr sz="600">
                <a:solidFill>
                  <a:srgbClr val="535353"/>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cxnSp>
        <p:nvCxnSpPr>
          <p:cNvPr id="109" name="Google Shape;109;p19"/>
          <p:cNvCxnSpPr/>
          <p:nvPr/>
        </p:nvCxnSpPr>
        <p:spPr>
          <a:xfrm>
            <a:off x="5638766" y="3236960"/>
            <a:ext cx="0" cy="274200"/>
          </a:xfrm>
          <a:prstGeom prst="straightConnector1">
            <a:avLst/>
          </a:prstGeom>
          <a:noFill/>
          <a:ln w="12700" cap="flat" cmpd="sng">
            <a:solidFill>
              <a:srgbClr val="BCBABD"/>
            </a:solidFill>
            <a:prstDash val="solid"/>
            <a:round/>
            <a:headEnd type="none" w="sm" len="sm"/>
            <a:tailEnd type="none" w="sm" len="sm"/>
          </a:ln>
        </p:spPr>
      </p:cxnSp>
      <p:pic>
        <p:nvPicPr>
          <p:cNvPr id="110" name="Google Shape;110;p19" descr="pasted-image.pdf"/>
          <p:cNvPicPr preferRelativeResize="0"/>
          <p:nvPr/>
        </p:nvPicPr>
        <p:blipFill rotWithShape="1">
          <a:blip r:embed="rId3">
            <a:alphaModFix/>
          </a:blip>
          <a:srcRect/>
          <a:stretch/>
        </p:blipFill>
        <p:spPr>
          <a:xfrm>
            <a:off x="8275084" y="424095"/>
            <a:ext cx="476801" cy="333821"/>
          </a:xfrm>
          <a:prstGeom prst="rect">
            <a:avLst/>
          </a:prstGeom>
          <a:noFill/>
          <a:ln>
            <a:noFill/>
          </a:ln>
        </p:spPr>
      </p:pic>
      <p:sp>
        <p:nvSpPr>
          <p:cNvPr id="111" name="Google Shape;111;p19"/>
          <p:cNvSpPr txBox="1">
            <a:spLocks noGrp="1"/>
          </p:cNvSpPr>
          <p:nvPr>
            <p:ph type="body" idx="5"/>
          </p:nvPr>
        </p:nvSpPr>
        <p:spPr>
          <a:xfrm>
            <a:off x="4222484" y="3648920"/>
            <a:ext cx="4643400" cy="8775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100"/>
              <a:buNone/>
              <a:defRPr sz="1100" b="1"/>
            </a:lvl1pPr>
            <a:lvl2pPr marL="914400" lvl="1" indent="-228600" algn="l" rtl="0">
              <a:spcBef>
                <a:spcPts val="200"/>
              </a:spcBef>
              <a:spcAft>
                <a:spcPts val="0"/>
              </a:spcAft>
              <a:buSzPts val="1100"/>
              <a:buNone/>
              <a:defRPr sz="1100"/>
            </a:lvl2pPr>
            <a:lvl3pPr marL="1371600" lvl="2" indent="-298450" algn="l" rtl="0">
              <a:spcBef>
                <a:spcPts val="200"/>
              </a:spcBef>
              <a:spcAft>
                <a:spcPts val="0"/>
              </a:spcAft>
              <a:buSzPts val="1100"/>
              <a:buChar char="•"/>
              <a:defRPr sz="1100"/>
            </a:lvl3pPr>
            <a:lvl4pPr marL="1828800" lvl="3" indent="-298450" algn="l" rtl="0">
              <a:spcBef>
                <a:spcPts val="500"/>
              </a:spcBef>
              <a:spcAft>
                <a:spcPts val="0"/>
              </a:spcAft>
              <a:buSzPts val="1100"/>
              <a:buChar char="–"/>
              <a:defRPr sz="1100"/>
            </a:lvl4pPr>
            <a:lvl5pPr marL="2286000" lvl="4" indent="-228600" algn="l" rtl="0">
              <a:spcBef>
                <a:spcPts val="500"/>
              </a:spcBef>
              <a:spcAft>
                <a:spcPts val="0"/>
              </a:spcAft>
              <a:buSzPts val="1280"/>
              <a:buNone/>
              <a:defRPr sz="11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 - Basic 2">
  <p:cSld name="D - Basic_1">
    <p:bg>
      <p:bgPr>
        <a:solidFill>
          <a:schemeClr val="lt1"/>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377134" y="726720"/>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
        <p:nvSpPr>
          <p:cNvPr id="114" name="Google Shape;114;p20"/>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15" name="Google Shape;115;p20"/>
          <p:cNvSpPr txBox="1">
            <a:spLocks noGrp="1"/>
          </p:cNvSpPr>
          <p:nvPr>
            <p:ph type="body" idx="2"/>
          </p:nvPr>
        </p:nvSpPr>
        <p:spPr>
          <a:xfrm>
            <a:off x="383931" y="1212217"/>
            <a:ext cx="8274300" cy="316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8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accent2"/>
              </a:buClr>
              <a:buSzPts val="1100"/>
              <a:buFont typeface="Arial"/>
              <a:buNone/>
              <a:defRPr sz="15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T_ Bullet Text">
  <p:cSld name="IT_ Bullet Tex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300"/>
              </a:spcBef>
              <a:spcAft>
                <a:spcPts val="0"/>
              </a:spcAft>
              <a:buClr>
                <a:schemeClr val="accent6"/>
              </a:buClr>
              <a:buSzPts val="2400"/>
              <a:buFont typeface="Arial"/>
              <a:buChar char="•"/>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chemeClr val="accent6"/>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chemeClr val="accent6"/>
              </a:buClr>
              <a:buSzPts val="1280"/>
              <a:buFont typeface="Arial"/>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25" name="Google Shape;25;p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4 - Footer Left">
  <p:cSld name="Footer Left">
    <p:bg>
      <p:bgPr>
        <a:solidFill>
          <a:srgbClr val="F4F4F4"/>
        </a:solidFill>
        <a:effectLst/>
      </p:bgPr>
    </p:bg>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a:stretch/>
        </p:blipFill>
        <p:spPr>
          <a:xfrm>
            <a:off x="1" y="670"/>
            <a:ext cx="9134476" cy="5138142"/>
          </a:xfrm>
          <a:prstGeom prst="rect">
            <a:avLst/>
          </a:prstGeom>
          <a:noFill/>
          <a:ln>
            <a:noFill/>
          </a:ln>
        </p:spPr>
      </p:pic>
      <p:sp>
        <p:nvSpPr>
          <p:cNvPr id="118" name="Google Shape;118;p21"/>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1"/>
          <p:cNvSpPr txBox="1">
            <a:spLocks noGrp="1"/>
          </p:cNvSpPr>
          <p:nvPr>
            <p:ph type="body" idx="1"/>
          </p:nvPr>
        </p:nvSpPr>
        <p:spPr>
          <a:xfrm>
            <a:off x="428737" y="1208915"/>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20" name="Google Shape;120;p21"/>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21" name="Google Shape;121;p21" descr="pasted-image.pdf"/>
          <p:cNvPicPr preferRelativeResize="0"/>
          <p:nvPr/>
        </p:nvPicPr>
        <p:blipFill rotWithShape="1">
          <a:blip r:embed="rId3">
            <a:alphaModFix/>
          </a:blip>
          <a:srcRect/>
          <a:stretch/>
        </p:blipFill>
        <p:spPr>
          <a:xfrm>
            <a:off x="8275084" y="424095"/>
            <a:ext cx="476428" cy="33356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22"/>
          <p:cNvSpPr txBox="1">
            <a:spLocks noGrp="1"/>
          </p:cNvSpPr>
          <p:nvPr>
            <p:ph type="body" idx="1"/>
          </p:nvPr>
        </p:nvSpPr>
        <p:spPr>
          <a:xfrm>
            <a:off x="425620" y="822956"/>
            <a:ext cx="6787200" cy="328500"/>
          </a:xfrm>
          <a:prstGeom prst="rect">
            <a:avLst/>
          </a:prstGeom>
        </p:spPr>
        <p:txBody>
          <a:bodyPr spcFirstLastPara="1" wrap="square" lIns="0" tIns="0" rIns="0" bIns="0" anchor="t" anchorCtr="0">
            <a:noAutofit/>
          </a:bodyPr>
          <a:lstStyle>
            <a:lvl1pPr marL="457200" lvl="0" indent="-228600" rtl="0">
              <a:spcBef>
                <a:spcPts val="300"/>
              </a:spcBef>
              <a:spcAft>
                <a:spcPts val="0"/>
              </a:spcAft>
              <a:buClr>
                <a:schemeClr val="dk1"/>
              </a:buClr>
              <a:buSzPts val="1700"/>
              <a:buNone/>
              <a:defRPr sz="1700">
                <a:solidFill>
                  <a:schemeClr val="dk1"/>
                </a:solidFill>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24" name="Google Shape;124;p22"/>
          <p:cNvSpPr txBox="1">
            <a:spLocks noGrp="1"/>
          </p:cNvSpPr>
          <p:nvPr>
            <p:ph type="title"/>
          </p:nvPr>
        </p:nvSpPr>
        <p:spPr>
          <a:xfrm>
            <a:off x="432489" y="48000"/>
            <a:ext cx="6653700" cy="7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22"/>
          <p:cNvSpPr txBox="1">
            <a:spLocks noGrp="1"/>
          </p:cNvSpPr>
          <p:nvPr>
            <p:ph type="body" idx="2"/>
          </p:nvPr>
        </p:nvSpPr>
        <p:spPr>
          <a:xfrm>
            <a:off x="429054" y="1312781"/>
            <a:ext cx="8292900" cy="3347700"/>
          </a:xfrm>
          <a:prstGeom prst="rect">
            <a:avLst/>
          </a:prstGeom>
        </p:spPr>
        <p:txBody>
          <a:bodyPr spcFirstLastPara="1" wrap="square" lIns="0" tIns="0" rIns="0" bIns="0" anchor="t" anchorCtr="0">
            <a:noAutofit/>
          </a:bodyPr>
          <a:lstStyle>
            <a:lvl1pPr marL="457200" lvl="0" indent="-228600" rtl="0">
              <a:spcBef>
                <a:spcPts val="300"/>
              </a:spcBef>
              <a:spcAft>
                <a:spcPts val="0"/>
              </a:spcAft>
              <a:buSzPts val="2400"/>
              <a:buNone/>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26" name="Google Shape;126;p22"/>
          <p:cNvSpPr txBox="1">
            <a:spLocks noGrp="1"/>
          </p:cNvSpPr>
          <p:nvPr>
            <p:ph type="sldNum" idx="12"/>
          </p:nvPr>
        </p:nvSpPr>
        <p:spPr>
          <a:xfrm>
            <a:off x="8038800" y="4852894"/>
            <a:ext cx="686400" cy="290700"/>
          </a:xfrm>
          <a:prstGeom prst="rect">
            <a:avLst/>
          </a:prstGeom>
          <a:noFill/>
          <a:ln>
            <a:noFill/>
          </a:ln>
        </p:spPr>
        <p:txBody>
          <a:bodyPr spcFirstLastPara="1" wrap="square" lIns="68625" tIns="68625" rIns="68625" bIns="6862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asic - Title Only">
    <p:spTree>
      <p:nvGrpSpPr>
        <p:cNvPr id="1" name="Shape 127"/>
        <p:cNvGrpSpPr/>
        <p:nvPr/>
      </p:nvGrpSpPr>
      <p:grpSpPr>
        <a:xfrm>
          <a:off x="0" y="0"/>
          <a:ext cx="0" cy="0"/>
          <a:chOff x="0" y="0"/>
          <a:chExt cx="0" cy="0"/>
        </a:xfrm>
      </p:grpSpPr>
      <p:sp>
        <p:nvSpPr>
          <p:cNvPr id="128" name="Google Shape;128;p23"/>
          <p:cNvSpPr/>
          <p:nvPr/>
        </p:nvSpPr>
        <p:spPr>
          <a:xfrm>
            <a:off x="113" y="19"/>
            <a:ext cx="9144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1 - Above Trees Vignette - Left">
  <p:cSld name="Above Trees Vignette - Left">
    <p:bg>
      <p:bgPr>
        <a:solidFill>
          <a:srgbClr val="F4F4F4"/>
        </a:solidFill>
        <a:effectLst/>
      </p:bgPr>
    </p:bg>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a:stretch/>
        </p:blipFill>
        <p:spPr>
          <a:xfrm>
            <a:off x="1" y="1341"/>
            <a:ext cx="9141615" cy="5142158"/>
          </a:xfrm>
          <a:prstGeom prst="rect">
            <a:avLst/>
          </a:prstGeom>
          <a:noFill/>
          <a:ln>
            <a:noFill/>
          </a:ln>
        </p:spPr>
      </p:pic>
      <p:sp>
        <p:nvSpPr>
          <p:cNvPr id="131" name="Google Shape;131;p24"/>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24"/>
          <p:cNvSpPr txBox="1">
            <a:spLocks noGrp="1"/>
          </p:cNvSpPr>
          <p:nvPr>
            <p:ph type="body" idx="1"/>
          </p:nvPr>
        </p:nvSpPr>
        <p:spPr>
          <a:xfrm>
            <a:off x="428737" y="1208916"/>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33" name="Google Shape;133;p24"/>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34" name="Google Shape;134;p24"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AND_BODY_1">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25620" y="48000"/>
            <a:ext cx="6653700" cy="7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25"/>
          <p:cNvSpPr txBox="1">
            <a:spLocks noGrp="1"/>
          </p:cNvSpPr>
          <p:nvPr>
            <p:ph type="sldNum" idx="12"/>
          </p:nvPr>
        </p:nvSpPr>
        <p:spPr>
          <a:xfrm>
            <a:off x="8038800" y="4852894"/>
            <a:ext cx="686400" cy="290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38" name="Google Shape;138;p25"/>
          <p:cNvSpPr txBox="1">
            <a:spLocks noGrp="1"/>
          </p:cNvSpPr>
          <p:nvPr>
            <p:ph type="body" idx="1"/>
          </p:nvPr>
        </p:nvSpPr>
        <p:spPr>
          <a:xfrm>
            <a:off x="425620" y="822956"/>
            <a:ext cx="6787200" cy="328500"/>
          </a:xfrm>
          <a:prstGeom prst="rect">
            <a:avLst/>
          </a:prstGeom>
        </p:spPr>
        <p:txBody>
          <a:bodyPr spcFirstLastPara="1" wrap="square" lIns="0" tIns="0" rIns="0" bIns="0" anchor="t" anchorCtr="0">
            <a:noAutofit/>
          </a:bodyPr>
          <a:lstStyle>
            <a:lvl1pPr marL="457200" lvl="0" indent="-228600" rtl="0">
              <a:spcBef>
                <a:spcPts val="300"/>
              </a:spcBef>
              <a:spcAft>
                <a:spcPts val="0"/>
              </a:spcAft>
              <a:buClr>
                <a:schemeClr val="dk1"/>
              </a:buClr>
              <a:buSzPts val="1700"/>
              <a:buNone/>
              <a:defRPr sz="1700">
                <a:solidFill>
                  <a:schemeClr val="dk1"/>
                </a:solidFill>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04800" y="304800"/>
            <a:ext cx="6671100" cy="5727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141" name="Google Shape;141;p26"/>
          <p:cNvSpPr txBox="1">
            <a:spLocks noGrp="1"/>
          </p:cNvSpPr>
          <p:nvPr>
            <p:ph type="body" idx="1"/>
          </p:nvPr>
        </p:nvSpPr>
        <p:spPr>
          <a:xfrm>
            <a:off x="304800" y="1152475"/>
            <a:ext cx="8520600" cy="3416400"/>
          </a:xfrm>
          <a:prstGeom prst="rect">
            <a:avLst/>
          </a:prstGeom>
        </p:spPr>
        <p:txBody>
          <a:bodyPr spcFirstLastPara="1" wrap="square" lIns="0" tIns="0" rIns="0" bIns="0" anchor="t" anchorCtr="0">
            <a:noAutofit/>
          </a:bodyPr>
          <a:lstStyle>
            <a:lvl1pPr marL="457200" lvl="0" indent="-228600" rtl="0">
              <a:spcBef>
                <a:spcPts val="300"/>
              </a:spcBef>
              <a:spcAft>
                <a:spcPts val="0"/>
              </a:spcAft>
              <a:buSzPts val="2400"/>
              <a:buNone/>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42" name="Google Shape;142;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r="8625" b="8625"/>
          <a:stretch/>
        </p:blipFill>
        <p:spPr>
          <a:xfrm>
            <a:off x="0" y="0"/>
            <a:ext cx="9144000" cy="514350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ory Pane">
  <p:cSld name="TITLE_2">
    <p:bg>
      <p:bgPr>
        <a:solidFill>
          <a:srgbClr val="EFEFEF"/>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47" name="Google Shape;147;p28"/>
          <p:cNvSpPr txBox="1"/>
          <p:nvPr/>
        </p:nvSpPr>
        <p:spPr>
          <a:xfrm>
            <a:off x="135700" y="45350"/>
            <a:ext cx="6087300" cy="6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rgbClr val="434343"/>
              </a:solidFill>
              <a:latin typeface="Georgia"/>
              <a:ea typeface="Georgia"/>
              <a:cs typeface="Georgia"/>
              <a:sym typeface="Georgia"/>
            </a:endParaRPr>
          </a:p>
        </p:txBody>
      </p:sp>
      <p:sp>
        <p:nvSpPr>
          <p:cNvPr id="148" name="Google Shape;148;p28"/>
          <p:cNvSpPr/>
          <p:nvPr/>
        </p:nvSpPr>
        <p:spPr>
          <a:xfrm rot="10800000" flipH="1">
            <a:off x="0" y="0"/>
            <a:ext cx="137400" cy="638700"/>
          </a:xfrm>
          <a:prstGeom prst="rect">
            <a:avLst/>
          </a:prstGeom>
          <a:solidFill>
            <a:srgbClr val="ED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0" y="4229100"/>
            <a:ext cx="9144000" cy="91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28"/>
          <p:cNvCxnSpPr/>
          <p:nvPr/>
        </p:nvCxnSpPr>
        <p:spPr>
          <a:xfrm>
            <a:off x="3281525" y="4356125"/>
            <a:ext cx="0" cy="543900"/>
          </a:xfrm>
          <a:prstGeom prst="straightConnector1">
            <a:avLst/>
          </a:prstGeom>
          <a:noFill/>
          <a:ln w="9525" cap="flat" cmpd="sng">
            <a:solidFill>
              <a:srgbClr val="999999"/>
            </a:solidFill>
            <a:prstDash val="solid"/>
            <a:round/>
            <a:headEnd type="none" w="med" len="med"/>
            <a:tailEnd type="none" w="med" len="med"/>
          </a:ln>
        </p:spPr>
      </p:cxnSp>
      <p:sp>
        <p:nvSpPr>
          <p:cNvPr id="151" name="Google Shape;151;p28"/>
          <p:cNvSpPr txBox="1"/>
          <p:nvPr/>
        </p:nvSpPr>
        <p:spPr>
          <a:xfrm>
            <a:off x="456600"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CLEAN ENERGY </a:t>
            </a:r>
            <a:br>
              <a:rPr lang="en" sz="600" b="1">
                <a:solidFill>
                  <a:srgbClr val="FFFFFF"/>
                </a:solidFill>
                <a:latin typeface="Franklin Gothic"/>
                <a:ea typeface="Franklin Gothic"/>
                <a:cs typeface="Franklin Gothic"/>
                <a:sym typeface="Franklin Gothic"/>
              </a:rPr>
            </a:br>
            <a:r>
              <a:rPr lang="en" sz="600" b="1">
                <a:solidFill>
                  <a:srgbClr val="FFFFFF"/>
                </a:solidFill>
                <a:latin typeface="Franklin Gothic"/>
                <a:ea typeface="Franklin Gothic"/>
                <a:cs typeface="Franklin Gothic"/>
                <a:sym typeface="Franklin Gothic"/>
              </a:rPr>
              <a:t>FUTURE FILINGS</a:t>
            </a:r>
            <a:endParaRPr sz="600" b="1">
              <a:solidFill>
                <a:srgbClr val="FFFFFF"/>
              </a:solidFill>
              <a:latin typeface="Franklin Gothic"/>
              <a:ea typeface="Franklin Gothic"/>
              <a:cs typeface="Franklin Gothic"/>
              <a:sym typeface="Franklin Gothic"/>
            </a:endParaRPr>
          </a:p>
        </p:txBody>
      </p:sp>
      <p:sp>
        <p:nvSpPr>
          <p:cNvPr id="152" name="Google Shape;152;p28"/>
          <p:cNvSpPr txBox="1"/>
          <p:nvPr/>
        </p:nvSpPr>
        <p:spPr>
          <a:xfrm>
            <a:off x="3435425"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POTENTIAL FUTURE OFFERINGS</a:t>
            </a:r>
            <a:endParaRPr sz="600" b="1">
              <a:solidFill>
                <a:srgbClr val="FFFFFF"/>
              </a:solidFill>
              <a:latin typeface="Franklin Gothic"/>
              <a:ea typeface="Franklin Gothic"/>
              <a:cs typeface="Franklin Gothic"/>
              <a:sym typeface="Franklin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p:cSld name="CUSTOM_4">
    <p:spTree>
      <p:nvGrpSpPr>
        <p:cNvPr id="1" name="Shape 153"/>
        <p:cNvGrpSpPr/>
        <p:nvPr/>
      </p:nvGrpSpPr>
      <p:grpSpPr>
        <a:xfrm>
          <a:off x="0" y="0"/>
          <a:ext cx="0" cy="0"/>
          <a:chOff x="0" y="0"/>
          <a:chExt cx="0" cy="0"/>
        </a:xfrm>
      </p:grpSpPr>
      <p:sp>
        <p:nvSpPr>
          <p:cNvPr id="154" name="Google Shape;154;p29"/>
          <p:cNvSpPr/>
          <p:nvPr/>
        </p:nvSpPr>
        <p:spPr>
          <a:xfrm>
            <a:off x="0" y="0"/>
            <a:ext cx="9233100" cy="1367100"/>
          </a:xfrm>
          <a:prstGeom prst="rect">
            <a:avLst/>
          </a:prstGeom>
          <a:solidFill>
            <a:srgbClr val="F37022">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txBox="1"/>
          <p:nvPr/>
        </p:nvSpPr>
        <p:spPr>
          <a:xfrm rot="-5400000">
            <a:off x="-250550" y="2972363"/>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FILLINGS</a:t>
            </a:r>
            <a:endParaRPr sz="600" b="1">
              <a:solidFill>
                <a:srgbClr val="434343"/>
              </a:solidFill>
              <a:latin typeface="Franklin Gothic"/>
              <a:ea typeface="Franklin Gothic"/>
              <a:cs typeface="Franklin Gothic"/>
              <a:sym typeface="Franklin Gothic"/>
            </a:endParaRPr>
          </a:p>
        </p:txBody>
      </p:sp>
      <p:sp>
        <p:nvSpPr>
          <p:cNvPr id="156" name="Google Shape;156;p29"/>
          <p:cNvSpPr txBox="1"/>
          <p:nvPr/>
        </p:nvSpPr>
        <p:spPr>
          <a:xfrm rot="-5400000">
            <a:off x="-250550" y="4206788"/>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BENEFITS</a:t>
            </a:r>
            <a:endParaRPr sz="600" b="1">
              <a:solidFill>
                <a:srgbClr val="434343"/>
              </a:solidFill>
              <a:latin typeface="Franklin Gothic"/>
              <a:ea typeface="Franklin Gothic"/>
              <a:cs typeface="Franklin Gothic"/>
              <a:sym typeface="Franklin Gothic"/>
            </a:endParaRPr>
          </a:p>
        </p:txBody>
      </p:sp>
      <p:sp>
        <p:nvSpPr>
          <p:cNvPr id="157" name="Google Shape;157;p29"/>
          <p:cNvSpPr txBox="1">
            <a:spLocks noGrp="1"/>
          </p:cNvSpPr>
          <p:nvPr>
            <p:ph type="title"/>
          </p:nvPr>
        </p:nvSpPr>
        <p:spPr>
          <a:xfrm>
            <a:off x="266350" y="336175"/>
            <a:ext cx="4921200" cy="422400"/>
          </a:xfrm>
          <a:prstGeom prst="rect">
            <a:avLst/>
          </a:prstGeom>
        </p:spPr>
        <p:txBody>
          <a:bodyPr spcFirstLastPara="1" wrap="square" lIns="0" tIns="0" rIns="0" bIns="0" anchor="t" anchorCtr="0">
            <a:noAutofit/>
          </a:bodyPr>
          <a:lstStyle>
            <a:lvl1pPr lvl="0" rtl="0">
              <a:spcBef>
                <a:spcPts val="0"/>
              </a:spcBef>
              <a:spcAft>
                <a:spcPts val="0"/>
              </a:spcAft>
              <a:buSzPts val="1800"/>
              <a:buFont typeface="Georgia"/>
              <a:buNone/>
              <a:defRPr sz="1800" b="0">
                <a:latin typeface="Georgia"/>
                <a:ea typeface="Georgia"/>
                <a:cs typeface="Georgia"/>
                <a:sym typeface="Georgia"/>
              </a:defRPr>
            </a:lvl1pPr>
            <a:lvl2pPr lvl="1" rtl="0">
              <a:spcBef>
                <a:spcPts val="0"/>
              </a:spcBef>
              <a:spcAft>
                <a:spcPts val="0"/>
              </a:spcAft>
              <a:buSzPts val="1800"/>
              <a:buFont typeface="Georgia"/>
              <a:buNone/>
              <a:defRPr sz="1800" b="0">
                <a:latin typeface="Georgia"/>
                <a:ea typeface="Georgia"/>
                <a:cs typeface="Georgia"/>
                <a:sym typeface="Georgia"/>
              </a:defRPr>
            </a:lvl2pPr>
            <a:lvl3pPr lvl="2" rtl="0">
              <a:spcBef>
                <a:spcPts val="0"/>
              </a:spcBef>
              <a:spcAft>
                <a:spcPts val="0"/>
              </a:spcAft>
              <a:buSzPts val="1800"/>
              <a:buFont typeface="Georgia"/>
              <a:buNone/>
              <a:defRPr sz="1800" b="0">
                <a:latin typeface="Georgia"/>
                <a:ea typeface="Georgia"/>
                <a:cs typeface="Georgia"/>
                <a:sym typeface="Georgia"/>
              </a:defRPr>
            </a:lvl3pPr>
            <a:lvl4pPr lvl="3" rtl="0">
              <a:spcBef>
                <a:spcPts val="0"/>
              </a:spcBef>
              <a:spcAft>
                <a:spcPts val="0"/>
              </a:spcAft>
              <a:buSzPts val="1800"/>
              <a:buFont typeface="Georgia"/>
              <a:buNone/>
              <a:defRPr sz="1800" b="0">
                <a:latin typeface="Georgia"/>
                <a:ea typeface="Georgia"/>
                <a:cs typeface="Georgia"/>
                <a:sym typeface="Georgia"/>
              </a:defRPr>
            </a:lvl4pPr>
            <a:lvl5pPr lvl="4" rtl="0">
              <a:spcBef>
                <a:spcPts val="0"/>
              </a:spcBef>
              <a:spcAft>
                <a:spcPts val="0"/>
              </a:spcAft>
              <a:buSzPts val="1800"/>
              <a:buFont typeface="Georgia"/>
              <a:buNone/>
              <a:defRPr sz="1800" b="0">
                <a:latin typeface="Georgia"/>
                <a:ea typeface="Georgia"/>
                <a:cs typeface="Georgia"/>
                <a:sym typeface="Georgia"/>
              </a:defRPr>
            </a:lvl5pPr>
            <a:lvl6pPr lvl="5" rtl="0">
              <a:spcBef>
                <a:spcPts val="0"/>
              </a:spcBef>
              <a:spcAft>
                <a:spcPts val="0"/>
              </a:spcAft>
              <a:buSzPts val="1800"/>
              <a:buFont typeface="Georgia"/>
              <a:buNone/>
              <a:defRPr sz="1800" b="0">
                <a:latin typeface="Georgia"/>
                <a:ea typeface="Georgia"/>
                <a:cs typeface="Georgia"/>
                <a:sym typeface="Georgia"/>
              </a:defRPr>
            </a:lvl6pPr>
            <a:lvl7pPr lvl="6" rtl="0">
              <a:spcBef>
                <a:spcPts val="0"/>
              </a:spcBef>
              <a:spcAft>
                <a:spcPts val="0"/>
              </a:spcAft>
              <a:buSzPts val="1800"/>
              <a:buFont typeface="Georgia"/>
              <a:buNone/>
              <a:defRPr sz="1800" b="0">
                <a:latin typeface="Georgia"/>
                <a:ea typeface="Georgia"/>
                <a:cs typeface="Georgia"/>
                <a:sym typeface="Georgia"/>
              </a:defRPr>
            </a:lvl7pPr>
            <a:lvl8pPr lvl="7" rtl="0">
              <a:spcBef>
                <a:spcPts val="0"/>
              </a:spcBef>
              <a:spcAft>
                <a:spcPts val="0"/>
              </a:spcAft>
              <a:buSzPts val="1800"/>
              <a:buFont typeface="Georgia"/>
              <a:buNone/>
              <a:defRPr sz="1800" b="0">
                <a:latin typeface="Georgia"/>
                <a:ea typeface="Georgia"/>
                <a:cs typeface="Georgia"/>
                <a:sym typeface="Georgia"/>
              </a:defRPr>
            </a:lvl8pPr>
            <a:lvl9pPr lvl="8" rtl="0">
              <a:spcBef>
                <a:spcPts val="0"/>
              </a:spcBef>
              <a:spcAft>
                <a:spcPts val="0"/>
              </a:spcAft>
              <a:buSzPts val="1800"/>
              <a:buFont typeface="Georgia"/>
              <a:buNone/>
              <a:defRPr sz="1800" b="0">
                <a:latin typeface="Georgia"/>
                <a:ea typeface="Georgia"/>
                <a:cs typeface="Georgia"/>
                <a:sym typeface="Georgia"/>
              </a:defRPr>
            </a:lvl9pPr>
          </a:lstStyle>
          <a:p>
            <a:endParaRPr/>
          </a:p>
        </p:txBody>
      </p:sp>
      <p:pic>
        <p:nvPicPr>
          <p:cNvPr id="158" name="Google Shape;158;p29"/>
          <p:cNvPicPr preferRelativeResize="0"/>
          <p:nvPr/>
        </p:nvPicPr>
        <p:blipFill>
          <a:blip r:embed="rId2">
            <a:alphaModFix/>
          </a:blip>
          <a:stretch>
            <a:fillRect/>
          </a:stretch>
        </p:blipFill>
        <p:spPr>
          <a:xfrm>
            <a:off x="8479301" y="228600"/>
            <a:ext cx="436100" cy="305275"/>
          </a:xfrm>
          <a:prstGeom prst="rect">
            <a:avLst/>
          </a:prstGeom>
          <a:noFill/>
          <a:ln>
            <a:noFill/>
          </a:ln>
        </p:spPr>
      </p:pic>
      <p:pic>
        <p:nvPicPr>
          <p:cNvPr id="159" name="Google Shape;159;p29"/>
          <p:cNvPicPr preferRelativeResize="0"/>
          <p:nvPr/>
        </p:nvPicPr>
        <p:blipFill>
          <a:blip r:embed="rId3">
            <a:alphaModFix/>
          </a:blip>
          <a:stretch>
            <a:fillRect/>
          </a:stretch>
        </p:blipFill>
        <p:spPr>
          <a:xfrm>
            <a:off x="7755248" y="305125"/>
            <a:ext cx="614953" cy="152226"/>
          </a:xfrm>
          <a:prstGeom prst="rect">
            <a:avLst/>
          </a:prstGeom>
          <a:noFill/>
          <a:ln>
            <a:noFill/>
          </a:ln>
        </p:spPr>
      </p:pic>
      <p:sp>
        <p:nvSpPr>
          <p:cNvPr id="160" name="Google Shape;160;p29"/>
          <p:cNvSpPr/>
          <p:nvPr/>
        </p:nvSpPr>
        <p:spPr>
          <a:xfrm>
            <a:off x="424100" y="0"/>
            <a:ext cx="75900" cy="227700"/>
          </a:xfrm>
          <a:prstGeom prst="rect">
            <a:avLst/>
          </a:prstGeom>
          <a:solidFill>
            <a:srgbClr val="327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p:nvPr/>
        </p:nvSpPr>
        <p:spPr>
          <a:xfrm>
            <a:off x="556050" y="124200"/>
            <a:ext cx="1189200" cy="1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b="1">
                <a:solidFill>
                  <a:srgbClr val="3278BB"/>
                </a:solidFill>
                <a:latin typeface="Franklin Gothic"/>
                <a:ea typeface="Franklin Gothic"/>
                <a:cs typeface="Franklin Gothic"/>
                <a:sym typeface="Franklin Gothic"/>
              </a:rPr>
              <a:t>Experience Vision</a:t>
            </a:r>
            <a:endParaRPr sz="600" b="1">
              <a:solidFill>
                <a:srgbClr val="3278BB"/>
              </a:solidFill>
              <a:latin typeface="Franklin Gothic"/>
              <a:ea typeface="Franklin Gothic"/>
              <a:cs typeface="Franklin Gothic"/>
              <a:sym typeface="Franklin Gothic"/>
            </a:endParaRPr>
          </a:p>
        </p:txBody>
      </p:sp>
      <p:sp>
        <p:nvSpPr>
          <p:cNvPr id="162" name="Google Shape;162;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63" name="Google Shape;163;p29"/>
          <p:cNvCxnSpPr/>
          <p:nvPr/>
        </p:nvCxnSpPr>
        <p:spPr>
          <a:xfrm>
            <a:off x="232300" y="2617025"/>
            <a:ext cx="0" cy="971700"/>
          </a:xfrm>
          <a:prstGeom prst="straightConnector1">
            <a:avLst/>
          </a:prstGeom>
          <a:noFill/>
          <a:ln w="9525" cap="flat" cmpd="sng">
            <a:solidFill>
              <a:srgbClr val="666666"/>
            </a:solidFill>
            <a:prstDash val="solid"/>
            <a:round/>
            <a:headEnd type="none" w="med" len="med"/>
            <a:tailEnd type="none" w="med" len="med"/>
          </a:ln>
        </p:spPr>
      </p:cxnSp>
      <p:cxnSp>
        <p:nvCxnSpPr>
          <p:cNvPr id="164" name="Google Shape;164;p29"/>
          <p:cNvCxnSpPr/>
          <p:nvPr/>
        </p:nvCxnSpPr>
        <p:spPr>
          <a:xfrm>
            <a:off x="232300" y="3629550"/>
            <a:ext cx="0" cy="1363200"/>
          </a:xfrm>
          <a:prstGeom prst="straightConnector1">
            <a:avLst/>
          </a:prstGeom>
          <a:noFill/>
          <a:ln w="9525" cap="flat" cmpd="sng">
            <a:solidFill>
              <a:srgbClr val="666666"/>
            </a:solidFill>
            <a:prstDash val="solid"/>
            <a:round/>
            <a:headEnd type="none" w="med" len="med"/>
            <a:tailEnd type="none" w="med" len="med"/>
          </a:ln>
        </p:spPr>
      </p:cxnSp>
      <p:cxnSp>
        <p:nvCxnSpPr>
          <p:cNvPr id="165" name="Google Shape;165;p29"/>
          <p:cNvCxnSpPr/>
          <p:nvPr/>
        </p:nvCxnSpPr>
        <p:spPr>
          <a:xfrm rot="10800000">
            <a:off x="232300" y="2622363"/>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6" name="Google Shape;166;p29"/>
          <p:cNvCxnSpPr/>
          <p:nvPr/>
        </p:nvCxnSpPr>
        <p:spPr>
          <a:xfrm rot="10800000">
            <a:off x="232300" y="3588725"/>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7" name="Google Shape;167;p29"/>
          <p:cNvCxnSpPr/>
          <p:nvPr/>
        </p:nvCxnSpPr>
        <p:spPr>
          <a:xfrm rot="10800000">
            <a:off x="232300" y="4992750"/>
            <a:ext cx="75900" cy="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Basic - Mountain Footer Left">
  <p:cSld name="3_Basic - Mountain Footer Left">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b="0">
                <a:solidFill>
                  <a:srgbClr val="275879"/>
                </a:solidFill>
                <a:latin typeface="Cambria"/>
                <a:ea typeface="Cambria"/>
                <a:cs typeface="Cambria"/>
                <a:sym typeface="Cambri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30"/>
          <p:cNvSpPr txBox="1">
            <a:spLocks noGrp="1"/>
          </p:cNvSpPr>
          <p:nvPr>
            <p:ph type="body" idx="1"/>
          </p:nvPr>
        </p:nvSpPr>
        <p:spPr>
          <a:xfrm>
            <a:off x="428739" y="822884"/>
            <a:ext cx="8286900" cy="2538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rgbClr val="5C646A"/>
                </a:solidFill>
                <a:latin typeface="Arial"/>
                <a:ea typeface="Arial"/>
                <a:cs typeface="Arial"/>
                <a:sym typeface="Aria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71" name="Google Shape;171;p30"/>
          <p:cNvSpPr txBox="1">
            <a:spLocks noGrp="1"/>
          </p:cNvSpPr>
          <p:nvPr>
            <p:ph type="ftr" idx="11"/>
          </p:nvPr>
        </p:nvSpPr>
        <p:spPr>
          <a:xfrm>
            <a:off x="433500" y="4807847"/>
            <a:ext cx="6655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300"/>
              </a:spcBef>
              <a:spcAft>
                <a:spcPts val="0"/>
              </a:spcAft>
              <a:buSzPts val="2800"/>
              <a:buNone/>
              <a:defRPr sz="2800"/>
            </a:lvl1pPr>
            <a:lvl2pPr lvl="1" algn="ctr">
              <a:lnSpc>
                <a:spcPct val="100000"/>
              </a:lnSpc>
              <a:spcBef>
                <a:spcPts val="300"/>
              </a:spcBef>
              <a:spcAft>
                <a:spcPts val="0"/>
              </a:spcAft>
              <a:buSzPts val="2800"/>
              <a:buNone/>
              <a:defRPr sz="2800"/>
            </a:lvl2pPr>
            <a:lvl3pPr lvl="2" algn="ctr">
              <a:lnSpc>
                <a:spcPct val="100000"/>
              </a:lnSpc>
              <a:spcBef>
                <a:spcPts val="300"/>
              </a:spcBef>
              <a:spcAft>
                <a:spcPts val="0"/>
              </a:spcAft>
              <a:buSzPts val="2800"/>
              <a:buNone/>
              <a:defRPr sz="2800"/>
            </a:lvl3pPr>
            <a:lvl4pPr lvl="3" algn="ctr">
              <a:lnSpc>
                <a:spcPct val="100000"/>
              </a:lnSpc>
              <a:spcBef>
                <a:spcPts val="300"/>
              </a:spcBef>
              <a:spcAft>
                <a:spcPts val="0"/>
              </a:spcAft>
              <a:buSzPts val="2800"/>
              <a:buNone/>
              <a:defRPr sz="2800"/>
            </a:lvl4pPr>
            <a:lvl5pPr lvl="4" algn="ctr">
              <a:lnSpc>
                <a:spcPct val="100000"/>
              </a:lnSpc>
              <a:spcBef>
                <a:spcPts val="30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30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 - Basic - Title &amp; Subtitle">
  <p:cSld name="D - Basic - Title &amp; Subtitle">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59509" y="104776"/>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rgbClr val="3E6E84"/>
              </a:buClr>
              <a:buSzPts val="2300"/>
              <a:buFont typeface="Arial"/>
              <a:buNone/>
              <a:defRPr sz="23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9pPr>
          </a:lstStyle>
          <a:p>
            <a:endParaRPr/>
          </a:p>
        </p:txBody>
      </p:sp>
      <p:sp>
        <p:nvSpPr>
          <p:cNvPr id="174" name="Google Shape;174;p31"/>
          <p:cNvSpPr txBox="1">
            <a:spLocks noGrp="1"/>
          </p:cNvSpPr>
          <p:nvPr>
            <p:ph type="body" idx="1"/>
          </p:nvPr>
        </p:nvSpPr>
        <p:spPr>
          <a:xfrm>
            <a:off x="359509" y="810852"/>
            <a:ext cx="8286600" cy="276900"/>
          </a:xfrm>
          <a:prstGeom prst="rect">
            <a:avLst/>
          </a:prstGeom>
          <a:noFill/>
          <a:ln>
            <a:noFill/>
          </a:ln>
        </p:spPr>
        <p:txBody>
          <a:bodyPr spcFirstLastPara="1" wrap="square" lIns="68575" tIns="68575" rIns="68575" bIns="68575" anchor="ctr"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1" i="0" u="none" strike="noStrike" cap="none">
                <a:solidFill>
                  <a:schemeClr val="accent2"/>
                </a:solidFill>
                <a:latin typeface="Arial"/>
                <a:ea typeface="Arial"/>
                <a:cs typeface="Arial"/>
                <a:sym typeface="Arial"/>
              </a:defRPr>
            </a:lvl1pPr>
            <a:lvl2pPr marL="914400" marR="0" lvl="1" indent="-317500" algn="l" rtl="0">
              <a:lnSpc>
                <a:spcPct val="100000"/>
              </a:lnSpc>
              <a:spcBef>
                <a:spcPts val="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2pPr>
            <a:lvl3pPr marL="1371600" marR="0" lvl="2" indent="-304800" algn="l" rtl="0">
              <a:lnSpc>
                <a:spcPct val="100000"/>
              </a:lnSpc>
              <a:spcBef>
                <a:spcPts val="200"/>
              </a:spcBef>
              <a:spcAft>
                <a:spcPts val="0"/>
              </a:spcAft>
              <a:buClr>
                <a:schemeClr val="accent2"/>
              </a:buClr>
              <a:buSzPts val="1200"/>
              <a:buFont typeface="Arial"/>
              <a:buChar char="•"/>
              <a:defRPr sz="1200" b="0" i="0" u="none" strike="noStrike" cap="none">
                <a:solidFill>
                  <a:schemeClr val="accent2"/>
                </a:solidFill>
                <a:latin typeface="Arial"/>
                <a:ea typeface="Arial"/>
                <a:cs typeface="Arial"/>
                <a:sym typeface="Arial"/>
              </a:defRPr>
            </a:lvl3pPr>
            <a:lvl4pPr marL="1828800" marR="0" lvl="3" indent="-298450"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6pPr>
            <a:lvl7pPr marL="3200400" marR="0" lvl="6"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7pPr>
            <a:lvl8pPr marL="3657600" marR="0" lvl="7"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8pPr>
            <a:lvl9pPr marL="4114800" marR="0" lvl="8"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 - Basic - Title Only 2 1">
  <p:cSld name="C - Basic - Title Only 2 1">
    <p:bg>
      <p:bgPr>
        <a:solidFill>
          <a:schemeClr val="lt1"/>
        </a:solidFill>
        <a:effectLst/>
      </p:bgPr>
    </p:bg>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77" name="Google Shape;177;p32"/>
          <p:cNvSpPr/>
          <p:nvPr/>
        </p:nvSpPr>
        <p:spPr>
          <a:xfrm>
            <a:off x="859293" y="1885894"/>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8" name="Google Shape;178;p32"/>
          <p:cNvSpPr/>
          <p:nvPr/>
        </p:nvSpPr>
        <p:spPr>
          <a:xfrm>
            <a:off x="1904540" y="1885950"/>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9" name="Google Shape;179;p32"/>
          <p:cNvSpPr/>
          <p:nvPr/>
        </p:nvSpPr>
        <p:spPr>
          <a:xfrm>
            <a:off x="2947790"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nvGrpSpPr>
          <p:cNvPr id="180" name="Google Shape;180;p32"/>
          <p:cNvGrpSpPr/>
          <p:nvPr/>
        </p:nvGrpSpPr>
        <p:grpSpPr>
          <a:xfrm>
            <a:off x="444324" y="982283"/>
            <a:ext cx="992470" cy="971101"/>
            <a:chOff x="516074" y="633436"/>
            <a:chExt cx="1322940" cy="1294801"/>
          </a:xfrm>
        </p:grpSpPr>
        <p:grpSp>
          <p:nvGrpSpPr>
            <p:cNvPr id="181" name="Google Shape;181;p32"/>
            <p:cNvGrpSpPr/>
            <p:nvPr/>
          </p:nvGrpSpPr>
          <p:grpSpPr>
            <a:xfrm>
              <a:off x="516074" y="830150"/>
              <a:ext cx="1322940" cy="1098087"/>
              <a:chOff x="745938" y="559625"/>
              <a:chExt cx="1490133" cy="1098087"/>
            </a:xfrm>
          </p:grpSpPr>
          <p:sp>
            <p:nvSpPr>
              <p:cNvPr id="182" name="Google Shape;182;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3" name="Google Shape;183;p32"/>
              <p:cNvSpPr txBox="1"/>
              <p:nvPr/>
            </p:nvSpPr>
            <p:spPr>
              <a:xfrm>
                <a:off x="749571" y="873212"/>
                <a:ext cx="1486500" cy="7845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Vision and Strategy</a:t>
                </a:r>
                <a:endParaRPr sz="1100" b="0" i="0" u="none" strike="noStrike" cap="none">
                  <a:solidFill>
                    <a:srgbClr val="FFFFFF"/>
                  </a:solidFill>
                  <a:latin typeface="Arial"/>
                  <a:ea typeface="Arial"/>
                  <a:cs typeface="Arial"/>
                  <a:sym typeface="Arial"/>
                </a:endParaRPr>
              </a:p>
            </p:txBody>
          </p:sp>
        </p:grpSp>
        <p:grpSp>
          <p:nvGrpSpPr>
            <p:cNvPr id="184" name="Google Shape;184;p32"/>
            <p:cNvGrpSpPr/>
            <p:nvPr/>
          </p:nvGrpSpPr>
          <p:grpSpPr>
            <a:xfrm>
              <a:off x="978839" y="633436"/>
              <a:ext cx="397412" cy="396964"/>
              <a:chOff x="837336" y="991638"/>
              <a:chExt cx="531300" cy="530700"/>
            </a:xfrm>
          </p:grpSpPr>
          <p:sp>
            <p:nvSpPr>
              <p:cNvPr id="185" name="Google Shape;185;p32"/>
              <p:cNvSpPr/>
              <p:nvPr/>
            </p:nvSpPr>
            <p:spPr>
              <a:xfrm>
                <a:off x="837336" y="991638"/>
                <a:ext cx="531300" cy="5307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86" name="Google Shape;186;p32"/>
              <p:cNvSpPr/>
              <p:nvPr/>
            </p:nvSpPr>
            <p:spPr>
              <a:xfrm>
                <a:off x="937867" y="1093610"/>
                <a:ext cx="330318" cy="302508"/>
              </a:xfrm>
              <a:custGeom>
                <a:avLst/>
                <a:gdLst/>
                <a:ahLst/>
                <a:cxnLst/>
                <a:rect l="l" t="t" r="r" b="b"/>
                <a:pathLst>
                  <a:path w="21600" h="21600" extrusionOk="0">
                    <a:moveTo>
                      <a:pt x="3955" y="21600"/>
                    </a:moveTo>
                    <a:lnTo>
                      <a:pt x="5641" y="13537"/>
                    </a:lnTo>
                    <a:lnTo>
                      <a:pt x="0" y="7988"/>
                    </a:lnTo>
                    <a:lnTo>
                      <a:pt x="7429" y="6750"/>
                    </a:lnTo>
                    <a:lnTo>
                      <a:pt x="10800" y="0"/>
                    </a:lnTo>
                    <a:lnTo>
                      <a:pt x="14171" y="6750"/>
                    </a:lnTo>
                    <a:lnTo>
                      <a:pt x="21600" y="7988"/>
                    </a:lnTo>
                    <a:lnTo>
                      <a:pt x="15959" y="13537"/>
                    </a:lnTo>
                    <a:lnTo>
                      <a:pt x="17507" y="21600"/>
                    </a:lnTo>
                    <a:lnTo>
                      <a:pt x="10800" y="17888"/>
                    </a:lnTo>
                    <a:lnTo>
                      <a:pt x="3955" y="21600"/>
                    </a:lnTo>
                    <a:close/>
                    <a:moveTo>
                      <a:pt x="10800" y="16650"/>
                    </a:moveTo>
                    <a:lnTo>
                      <a:pt x="16097" y="19612"/>
                    </a:lnTo>
                    <a:lnTo>
                      <a:pt x="14824" y="13200"/>
                    </a:lnTo>
                    <a:lnTo>
                      <a:pt x="19364" y="8775"/>
                    </a:lnTo>
                    <a:lnTo>
                      <a:pt x="13552" y="7762"/>
                    </a:lnTo>
                    <a:lnTo>
                      <a:pt x="10800" y="2325"/>
                    </a:lnTo>
                    <a:lnTo>
                      <a:pt x="8048" y="7762"/>
                    </a:lnTo>
                    <a:lnTo>
                      <a:pt x="2236" y="8775"/>
                    </a:lnTo>
                    <a:lnTo>
                      <a:pt x="6776" y="13200"/>
                    </a:lnTo>
                    <a:lnTo>
                      <a:pt x="5400" y="19612"/>
                    </a:lnTo>
                    <a:lnTo>
                      <a:pt x="10800" y="16650"/>
                    </a:lnTo>
                    <a:close/>
                  </a:path>
                </a:pathLst>
              </a:cu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87" name="Google Shape;187;p32"/>
          <p:cNvGrpSpPr/>
          <p:nvPr/>
        </p:nvGrpSpPr>
        <p:grpSpPr>
          <a:xfrm>
            <a:off x="1487589" y="982284"/>
            <a:ext cx="992470" cy="963947"/>
            <a:chOff x="1906724" y="633437"/>
            <a:chExt cx="1322940" cy="1285263"/>
          </a:xfrm>
        </p:grpSpPr>
        <p:grpSp>
          <p:nvGrpSpPr>
            <p:cNvPr id="188" name="Google Shape;188;p32"/>
            <p:cNvGrpSpPr/>
            <p:nvPr/>
          </p:nvGrpSpPr>
          <p:grpSpPr>
            <a:xfrm>
              <a:off x="1906724" y="830150"/>
              <a:ext cx="1322940" cy="1088550"/>
              <a:chOff x="745938" y="559625"/>
              <a:chExt cx="1490133" cy="1088550"/>
            </a:xfrm>
          </p:grpSpPr>
          <p:sp>
            <p:nvSpPr>
              <p:cNvPr id="189" name="Google Shape;189;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0" name="Google Shape;190;p32"/>
              <p:cNvSpPr txBox="1"/>
              <p:nvPr/>
            </p:nvSpPr>
            <p:spPr>
              <a:xfrm>
                <a:off x="749571" y="766775"/>
                <a:ext cx="1486500" cy="8814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Governance</a:t>
                </a:r>
                <a:endParaRPr sz="1100" b="1" i="0" u="none" strike="noStrike" cap="none">
                  <a:solidFill>
                    <a:srgbClr val="FFFFFF"/>
                  </a:solidFill>
                  <a:latin typeface="Arial"/>
                  <a:ea typeface="Arial"/>
                  <a:cs typeface="Arial"/>
                  <a:sym typeface="Arial"/>
                </a:endParaRPr>
              </a:p>
            </p:txBody>
          </p:sp>
        </p:grpSp>
        <p:grpSp>
          <p:nvGrpSpPr>
            <p:cNvPr id="191" name="Google Shape;191;p32"/>
            <p:cNvGrpSpPr/>
            <p:nvPr/>
          </p:nvGrpSpPr>
          <p:grpSpPr>
            <a:xfrm>
              <a:off x="2369488" y="633437"/>
              <a:ext cx="397500" cy="396900"/>
              <a:chOff x="2369488" y="633437"/>
              <a:chExt cx="397500" cy="396900"/>
            </a:xfrm>
          </p:grpSpPr>
          <p:sp>
            <p:nvSpPr>
              <p:cNvPr id="192" name="Google Shape;192;p32"/>
              <p:cNvSpPr/>
              <p:nvPr/>
            </p:nvSpPr>
            <p:spPr>
              <a:xfrm>
                <a:off x="23694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93" name="Google Shape;193;p32"/>
              <p:cNvSpPr/>
              <p:nvPr/>
            </p:nvSpPr>
            <p:spPr>
              <a:xfrm>
                <a:off x="2459175" y="708926"/>
                <a:ext cx="218801" cy="210689"/>
              </a:xfrm>
              <a:custGeom>
                <a:avLst/>
                <a:gdLst/>
                <a:ahLst/>
                <a:cxnLst/>
                <a:rect l="l" t="t" r="r" b="b"/>
                <a:pathLst>
                  <a:path w="21578" h="21587" extrusionOk="0">
                    <a:moveTo>
                      <a:pt x="10630" y="41"/>
                    </a:moveTo>
                    <a:lnTo>
                      <a:pt x="236" y="5595"/>
                    </a:lnTo>
                    <a:cubicBezTo>
                      <a:pt x="148" y="5640"/>
                      <a:pt x="159" y="5759"/>
                      <a:pt x="126" y="5856"/>
                    </a:cubicBezTo>
                    <a:cubicBezTo>
                      <a:pt x="99" y="5912"/>
                      <a:pt x="0" y="5897"/>
                      <a:pt x="0" y="5970"/>
                    </a:cubicBezTo>
                    <a:lnTo>
                      <a:pt x="0" y="8355"/>
                    </a:lnTo>
                    <a:cubicBezTo>
                      <a:pt x="0" y="8596"/>
                      <a:pt x="160" y="8747"/>
                      <a:pt x="393" y="8747"/>
                    </a:cubicBezTo>
                    <a:lnTo>
                      <a:pt x="2296" y="8747"/>
                    </a:lnTo>
                    <a:lnTo>
                      <a:pt x="2296" y="18402"/>
                    </a:lnTo>
                    <a:lnTo>
                      <a:pt x="1195" y="18402"/>
                    </a:lnTo>
                    <a:cubicBezTo>
                      <a:pt x="962" y="18402"/>
                      <a:pt x="802" y="18569"/>
                      <a:pt x="802" y="18810"/>
                    </a:cubicBezTo>
                    <a:lnTo>
                      <a:pt x="802" y="21179"/>
                    </a:lnTo>
                    <a:cubicBezTo>
                      <a:pt x="802" y="21419"/>
                      <a:pt x="962" y="21587"/>
                      <a:pt x="1195" y="21587"/>
                    </a:cubicBezTo>
                    <a:lnTo>
                      <a:pt x="20410" y="21587"/>
                    </a:lnTo>
                    <a:cubicBezTo>
                      <a:pt x="20644" y="21587"/>
                      <a:pt x="20788" y="21366"/>
                      <a:pt x="20788" y="21179"/>
                    </a:cubicBezTo>
                    <a:lnTo>
                      <a:pt x="20788" y="18810"/>
                    </a:lnTo>
                    <a:cubicBezTo>
                      <a:pt x="20788" y="18569"/>
                      <a:pt x="20644" y="18402"/>
                      <a:pt x="20410" y="18402"/>
                    </a:cubicBezTo>
                    <a:lnTo>
                      <a:pt x="19200" y="18402"/>
                    </a:lnTo>
                    <a:lnTo>
                      <a:pt x="19200" y="8747"/>
                    </a:lnTo>
                    <a:lnTo>
                      <a:pt x="21118" y="8747"/>
                    </a:lnTo>
                    <a:cubicBezTo>
                      <a:pt x="21325" y="8747"/>
                      <a:pt x="21480" y="8542"/>
                      <a:pt x="21480" y="8355"/>
                    </a:cubicBezTo>
                    <a:lnTo>
                      <a:pt x="21480" y="6134"/>
                    </a:lnTo>
                    <a:cubicBezTo>
                      <a:pt x="21499" y="6094"/>
                      <a:pt x="21574" y="6094"/>
                      <a:pt x="21574" y="6052"/>
                    </a:cubicBezTo>
                    <a:cubicBezTo>
                      <a:pt x="21600" y="5891"/>
                      <a:pt x="21510" y="5675"/>
                      <a:pt x="21354" y="5595"/>
                    </a:cubicBezTo>
                    <a:lnTo>
                      <a:pt x="10976" y="41"/>
                    </a:lnTo>
                    <a:cubicBezTo>
                      <a:pt x="10872" y="-13"/>
                      <a:pt x="10734" y="-13"/>
                      <a:pt x="10630" y="41"/>
                    </a:cubicBezTo>
                    <a:close/>
                    <a:moveTo>
                      <a:pt x="10818" y="857"/>
                    </a:moveTo>
                    <a:lnTo>
                      <a:pt x="19671" y="5578"/>
                    </a:lnTo>
                    <a:lnTo>
                      <a:pt x="2028" y="5578"/>
                    </a:lnTo>
                    <a:lnTo>
                      <a:pt x="10818" y="857"/>
                    </a:lnTo>
                    <a:close/>
                    <a:moveTo>
                      <a:pt x="786" y="6379"/>
                    </a:moveTo>
                    <a:lnTo>
                      <a:pt x="20725" y="6379"/>
                    </a:lnTo>
                    <a:lnTo>
                      <a:pt x="20725" y="7947"/>
                    </a:lnTo>
                    <a:lnTo>
                      <a:pt x="786" y="7947"/>
                    </a:lnTo>
                    <a:lnTo>
                      <a:pt x="786" y="6379"/>
                    </a:lnTo>
                    <a:close/>
                    <a:moveTo>
                      <a:pt x="3066" y="8764"/>
                    </a:moveTo>
                    <a:lnTo>
                      <a:pt x="3774" y="8764"/>
                    </a:lnTo>
                    <a:lnTo>
                      <a:pt x="3774" y="18287"/>
                    </a:lnTo>
                    <a:lnTo>
                      <a:pt x="3066" y="18287"/>
                    </a:lnTo>
                    <a:lnTo>
                      <a:pt x="3066" y="8764"/>
                    </a:lnTo>
                    <a:close/>
                    <a:moveTo>
                      <a:pt x="4780" y="8764"/>
                    </a:moveTo>
                    <a:lnTo>
                      <a:pt x="6872" y="8764"/>
                    </a:lnTo>
                    <a:lnTo>
                      <a:pt x="6872" y="18287"/>
                    </a:lnTo>
                    <a:lnTo>
                      <a:pt x="4780" y="18287"/>
                    </a:lnTo>
                    <a:lnTo>
                      <a:pt x="4780" y="8764"/>
                    </a:lnTo>
                    <a:close/>
                    <a:moveTo>
                      <a:pt x="7878" y="8764"/>
                    </a:moveTo>
                    <a:lnTo>
                      <a:pt x="8350" y="8764"/>
                    </a:lnTo>
                    <a:lnTo>
                      <a:pt x="8350" y="18287"/>
                    </a:lnTo>
                    <a:lnTo>
                      <a:pt x="7878" y="18287"/>
                    </a:lnTo>
                    <a:lnTo>
                      <a:pt x="7878" y="8764"/>
                    </a:lnTo>
                    <a:close/>
                    <a:moveTo>
                      <a:pt x="9356" y="8764"/>
                    </a:moveTo>
                    <a:lnTo>
                      <a:pt x="12249" y="8764"/>
                    </a:lnTo>
                    <a:lnTo>
                      <a:pt x="12249" y="18287"/>
                    </a:lnTo>
                    <a:lnTo>
                      <a:pt x="9356" y="18287"/>
                    </a:lnTo>
                    <a:lnTo>
                      <a:pt x="9356" y="8764"/>
                    </a:lnTo>
                    <a:close/>
                    <a:moveTo>
                      <a:pt x="13256" y="8764"/>
                    </a:moveTo>
                    <a:lnTo>
                      <a:pt x="13727" y="8764"/>
                    </a:lnTo>
                    <a:lnTo>
                      <a:pt x="13727" y="18287"/>
                    </a:lnTo>
                    <a:lnTo>
                      <a:pt x="13256" y="18287"/>
                    </a:lnTo>
                    <a:lnTo>
                      <a:pt x="13256" y="8764"/>
                    </a:lnTo>
                    <a:close/>
                    <a:moveTo>
                      <a:pt x="14734" y="8764"/>
                    </a:moveTo>
                    <a:lnTo>
                      <a:pt x="16809" y="8764"/>
                    </a:lnTo>
                    <a:lnTo>
                      <a:pt x="16809" y="18287"/>
                    </a:lnTo>
                    <a:lnTo>
                      <a:pt x="14734" y="18287"/>
                    </a:lnTo>
                    <a:lnTo>
                      <a:pt x="14734" y="8764"/>
                    </a:lnTo>
                    <a:close/>
                    <a:moveTo>
                      <a:pt x="17816" y="8764"/>
                    </a:moveTo>
                    <a:lnTo>
                      <a:pt x="18445" y="8764"/>
                    </a:lnTo>
                    <a:lnTo>
                      <a:pt x="18445" y="18287"/>
                    </a:lnTo>
                    <a:lnTo>
                      <a:pt x="17816" y="18287"/>
                    </a:lnTo>
                    <a:lnTo>
                      <a:pt x="17816" y="8764"/>
                    </a:lnTo>
                    <a:close/>
                    <a:moveTo>
                      <a:pt x="1588" y="19202"/>
                    </a:moveTo>
                    <a:lnTo>
                      <a:pt x="20017" y="19202"/>
                    </a:lnTo>
                    <a:lnTo>
                      <a:pt x="20017" y="20787"/>
                    </a:lnTo>
                    <a:lnTo>
                      <a:pt x="1588" y="20787"/>
                    </a:lnTo>
                    <a:lnTo>
                      <a:pt x="1588" y="19202"/>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94" name="Google Shape;194;p32"/>
          <p:cNvGrpSpPr/>
          <p:nvPr/>
        </p:nvGrpSpPr>
        <p:grpSpPr>
          <a:xfrm>
            <a:off x="4617386" y="982284"/>
            <a:ext cx="992470" cy="971063"/>
            <a:chOff x="6078674" y="633437"/>
            <a:chExt cx="1322940" cy="1294751"/>
          </a:xfrm>
        </p:grpSpPr>
        <p:grpSp>
          <p:nvGrpSpPr>
            <p:cNvPr id="195" name="Google Shape;195;p32"/>
            <p:cNvGrpSpPr/>
            <p:nvPr/>
          </p:nvGrpSpPr>
          <p:grpSpPr>
            <a:xfrm>
              <a:off x="6078674" y="830150"/>
              <a:ext cx="1322940" cy="1098038"/>
              <a:chOff x="745938" y="559625"/>
              <a:chExt cx="1490133" cy="1098038"/>
            </a:xfrm>
          </p:grpSpPr>
          <p:sp>
            <p:nvSpPr>
              <p:cNvPr id="196" name="Google Shape;196;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7" name="Google Shape;197;p32"/>
              <p:cNvSpPr txBox="1"/>
              <p:nvPr/>
            </p:nvSpPr>
            <p:spPr>
              <a:xfrm>
                <a:off x="749571" y="882763"/>
                <a:ext cx="1486500" cy="774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Change Management</a:t>
                </a:r>
                <a:endParaRPr sz="1100" b="0" i="0" u="none" strike="noStrike" cap="none">
                  <a:solidFill>
                    <a:srgbClr val="FFFFFF"/>
                  </a:solidFill>
                  <a:latin typeface="Arial"/>
                  <a:ea typeface="Arial"/>
                  <a:cs typeface="Arial"/>
                  <a:sym typeface="Arial"/>
                </a:endParaRPr>
              </a:p>
            </p:txBody>
          </p:sp>
        </p:grpSp>
        <p:grpSp>
          <p:nvGrpSpPr>
            <p:cNvPr id="198" name="Google Shape;198;p32"/>
            <p:cNvGrpSpPr/>
            <p:nvPr/>
          </p:nvGrpSpPr>
          <p:grpSpPr>
            <a:xfrm>
              <a:off x="6541438" y="633437"/>
              <a:ext cx="397500" cy="396900"/>
              <a:chOff x="6541438" y="633437"/>
              <a:chExt cx="397500" cy="396900"/>
            </a:xfrm>
          </p:grpSpPr>
          <p:sp>
            <p:nvSpPr>
              <p:cNvPr id="199" name="Google Shape;199;p32"/>
              <p:cNvSpPr/>
              <p:nvPr/>
            </p:nvSpPr>
            <p:spPr>
              <a:xfrm>
                <a:off x="65414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0" name="Google Shape;200;p32"/>
              <p:cNvSpPr/>
              <p:nvPr/>
            </p:nvSpPr>
            <p:spPr>
              <a:xfrm>
                <a:off x="6596853" y="712424"/>
                <a:ext cx="286578" cy="258012"/>
              </a:xfrm>
              <a:custGeom>
                <a:avLst/>
                <a:gdLst/>
                <a:ahLst/>
                <a:cxnLst/>
                <a:rect l="l" t="t" r="r" b="b"/>
                <a:pathLst>
                  <a:path w="21600" h="21600" extrusionOk="0">
                    <a:moveTo>
                      <a:pt x="10870" y="0"/>
                    </a:moveTo>
                    <a:cubicBezTo>
                      <a:pt x="9430" y="0"/>
                      <a:pt x="8021" y="402"/>
                      <a:pt x="6790" y="1193"/>
                    </a:cubicBezTo>
                    <a:cubicBezTo>
                      <a:pt x="6604" y="1321"/>
                      <a:pt x="6534" y="1525"/>
                      <a:pt x="6650" y="1729"/>
                    </a:cubicBezTo>
                    <a:cubicBezTo>
                      <a:pt x="6743" y="1908"/>
                      <a:pt x="6947" y="1987"/>
                      <a:pt x="7133" y="1885"/>
                    </a:cubicBezTo>
                    <a:cubicBezTo>
                      <a:pt x="8248" y="1119"/>
                      <a:pt x="9569" y="726"/>
                      <a:pt x="10870" y="726"/>
                    </a:cubicBezTo>
                    <a:cubicBezTo>
                      <a:pt x="12171" y="726"/>
                      <a:pt x="13454" y="1170"/>
                      <a:pt x="14639" y="1885"/>
                    </a:cubicBezTo>
                    <a:cubicBezTo>
                      <a:pt x="14709" y="1911"/>
                      <a:pt x="14725" y="1902"/>
                      <a:pt x="14795" y="1902"/>
                    </a:cubicBezTo>
                    <a:cubicBezTo>
                      <a:pt x="14911" y="1902"/>
                      <a:pt x="15036" y="1832"/>
                      <a:pt x="15106" y="1729"/>
                    </a:cubicBezTo>
                    <a:cubicBezTo>
                      <a:pt x="15176" y="1525"/>
                      <a:pt x="15144" y="1321"/>
                      <a:pt x="14981" y="1193"/>
                    </a:cubicBezTo>
                    <a:cubicBezTo>
                      <a:pt x="13704" y="402"/>
                      <a:pt x="12287" y="0"/>
                      <a:pt x="10870" y="0"/>
                    </a:cubicBezTo>
                    <a:close/>
                    <a:moveTo>
                      <a:pt x="3224" y="1107"/>
                    </a:moveTo>
                    <a:cubicBezTo>
                      <a:pt x="2272" y="1107"/>
                      <a:pt x="1651" y="1765"/>
                      <a:pt x="1651" y="2853"/>
                    </a:cubicBezTo>
                    <a:lnTo>
                      <a:pt x="1651" y="3545"/>
                    </a:lnTo>
                    <a:cubicBezTo>
                      <a:pt x="1442" y="3925"/>
                      <a:pt x="1512" y="4400"/>
                      <a:pt x="1791" y="4704"/>
                    </a:cubicBezTo>
                    <a:cubicBezTo>
                      <a:pt x="1884" y="5084"/>
                      <a:pt x="2026" y="5383"/>
                      <a:pt x="2211" y="5586"/>
                    </a:cubicBezTo>
                    <a:lnTo>
                      <a:pt x="2211" y="5724"/>
                    </a:lnTo>
                    <a:cubicBezTo>
                      <a:pt x="2142" y="5825"/>
                      <a:pt x="1751" y="6173"/>
                      <a:pt x="358" y="6831"/>
                    </a:cubicBezTo>
                    <a:cubicBezTo>
                      <a:pt x="149" y="6958"/>
                      <a:pt x="0" y="7191"/>
                      <a:pt x="0" y="7419"/>
                    </a:cubicBezTo>
                    <a:lnTo>
                      <a:pt x="0" y="8301"/>
                    </a:lnTo>
                    <a:cubicBezTo>
                      <a:pt x="0" y="8655"/>
                      <a:pt x="243" y="8941"/>
                      <a:pt x="545" y="8941"/>
                    </a:cubicBezTo>
                    <a:lnTo>
                      <a:pt x="5949" y="8941"/>
                    </a:lnTo>
                    <a:cubicBezTo>
                      <a:pt x="6274" y="8941"/>
                      <a:pt x="6509" y="8663"/>
                      <a:pt x="6463" y="8284"/>
                    </a:cubicBezTo>
                    <a:lnTo>
                      <a:pt x="6463" y="7367"/>
                    </a:lnTo>
                    <a:cubicBezTo>
                      <a:pt x="6463" y="7342"/>
                      <a:pt x="6455" y="7262"/>
                      <a:pt x="6432" y="7212"/>
                    </a:cubicBezTo>
                    <a:cubicBezTo>
                      <a:pt x="6386" y="7136"/>
                      <a:pt x="6298" y="6958"/>
                      <a:pt x="6136" y="6831"/>
                    </a:cubicBezTo>
                    <a:cubicBezTo>
                      <a:pt x="5021" y="6325"/>
                      <a:pt x="4399" y="5944"/>
                      <a:pt x="4283" y="5742"/>
                    </a:cubicBezTo>
                    <a:lnTo>
                      <a:pt x="4283" y="5586"/>
                    </a:lnTo>
                    <a:cubicBezTo>
                      <a:pt x="4445" y="5409"/>
                      <a:pt x="4579" y="5109"/>
                      <a:pt x="4672" y="4704"/>
                    </a:cubicBezTo>
                    <a:cubicBezTo>
                      <a:pt x="4927" y="4400"/>
                      <a:pt x="4998" y="3925"/>
                      <a:pt x="4812" y="3545"/>
                    </a:cubicBezTo>
                    <a:lnTo>
                      <a:pt x="4812" y="2853"/>
                    </a:lnTo>
                    <a:cubicBezTo>
                      <a:pt x="4812" y="1765"/>
                      <a:pt x="4222" y="1107"/>
                      <a:pt x="3224" y="1107"/>
                    </a:cubicBezTo>
                    <a:close/>
                    <a:moveTo>
                      <a:pt x="18314" y="1107"/>
                    </a:moveTo>
                    <a:cubicBezTo>
                      <a:pt x="17362" y="1107"/>
                      <a:pt x="16741" y="1765"/>
                      <a:pt x="16741" y="2853"/>
                    </a:cubicBezTo>
                    <a:lnTo>
                      <a:pt x="16741" y="3545"/>
                    </a:lnTo>
                    <a:cubicBezTo>
                      <a:pt x="16532" y="3925"/>
                      <a:pt x="16603" y="4400"/>
                      <a:pt x="16881" y="4704"/>
                    </a:cubicBezTo>
                    <a:cubicBezTo>
                      <a:pt x="16974" y="5084"/>
                      <a:pt x="17116" y="5383"/>
                      <a:pt x="17302" y="5586"/>
                    </a:cubicBezTo>
                    <a:lnTo>
                      <a:pt x="17302" y="5724"/>
                    </a:lnTo>
                    <a:cubicBezTo>
                      <a:pt x="17232" y="5825"/>
                      <a:pt x="16849" y="6173"/>
                      <a:pt x="15433" y="6831"/>
                    </a:cubicBezTo>
                    <a:cubicBezTo>
                      <a:pt x="15224" y="6958"/>
                      <a:pt x="15090" y="7191"/>
                      <a:pt x="15090" y="7419"/>
                    </a:cubicBezTo>
                    <a:lnTo>
                      <a:pt x="15090" y="8301"/>
                    </a:lnTo>
                    <a:cubicBezTo>
                      <a:pt x="15090" y="8655"/>
                      <a:pt x="15326" y="8941"/>
                      <a:pt x="15651" y="8941"/>
                    </a:cubicBezTo>
                    <a:lnTo>
                      <a:pt x="21039" y="8941"/>
                    </a:lnTo>
                    <a:cubicBezTo>
                      <a:pt x="21364" y="8941"/>
                      <a:pt x="21600" y="8655"/>
                      <a:pt x="21600" y="8301"/>
                    </a:cubicBezTo>
                    <a:lnTo>
                      <a:pt x="21600" y="7419"/>
                    </a:lnTo>
                    <a:cubicBezTo>
                      <a:pt x="21600" y="7368"/>
                      <a:pt x="21592" y="7262"/>
                      <a:pt x="21569" y="7212"/>
                    </a:cubicBezTo>
                    <a:cubicBezTo>
                      <a:pt x="21523" y="7136"/>
                      <a:pt x="21435" y="6907"/>
                      <a:pt x="21226" y="6831"/>
                    </a:cubicBezTo>
                    <a:cubicBezTo>
                      <a:pt x="20112" y="6325"/>
                      <a:pt x="19497" y="5944"/>
                      <a:pt x="19357" y="5742"/>
                    </a:cubicBezTo>
                    <a:lnTo>
                      <a:pt x="19357" y="5586"/>
                    </a:lnTo>
                    <a:cubicBezTo>
                      <a:pt x="19520" y="5409"/>
                      <a:pt x="19662" y="5109"/>
                      <a:pt x="19778" y="4704"/>
                    </a:cubicBezTo>
                    <a:cubicBezTo>
                      <a:pt x="20010" y="4400"/>
                      <a:pt x="20088" y="3925"/>
                      <a:pt x="19902" y="3545"/>
                    </a:cubicBezTo>
                    <a:lnTo>
                      <a:pt x="19902" y="2853"/>
                    </a:lnTo>
                    <a:cubicBezTo>
                      <a:pt x="19902" y="1765"/>
                      <a:pt x="19312" y="1107"/>
                      <a:pt x="18314" y="1107"/>
                    </a:cubicBezTo>
                    <a:close/>
                    <a:moveTo>
                      <a:pt x="3224" y="1816"/>
                    </a:moveTo>
                    <a:cubicBezTo>
                      <a:pt x="3595" y="1816"/>
                      <a:pt x="4143" y="1925"/>
                      <a:pt x="4143" y="2836"/>
                    </a:cubicBezTo>
                    <a:lnTo>
                      <a:pt x="4143" y="3614"/>
                    </a:lnTo>
                    <a:cubicBezTo>
                      <a:pt x="4142" y="3690"/>
                      <a:pt x="4158" y="3711"/>
                      <a:pt x="4205" y="3787"/>
                    </a:cubicBezTo>
                    <a:cubicBezTo>
                      <a:pt x="4275" y="3939"/>
                      <a:pt x="4228" y="4092"/>
                      <a:pt x="4158" y="4168"/>
                    </a:cubicBezTo>
                    <a:cubicBezTo>
                      <a:pt x="4135" y="4218"/>
                      <a:pt x="4088" y="4299"/>
                      <a:pt x="4065" y="4375"/>
                    </a:cubicBezTo>
                    <a:cubicBezTo>
                      <a:pt x="3948" y="4780"/>
                      <a:pt x="3861" y="5036"/>
                      <a:pt x="3722" y="5188"/>
                    </a:cubicBezTo>
                    <a:cubicBezTo>
                      <a:pt x="3653" y="5264"/>
                      <a:pt x="3597" y="5338"/>
                      <a:pt x="3597" y="5465"/>
                    </a:cubicBezTo>
                    <a:lnTo>
                      <a:pt x="3597" y="5949"/>
                    </a:lnTo>
                    <a:cubicBezTo>
                      <a:pt x="3713" y="6430"/>
                      <a:pt x="4439" y="6839"/>
                      <a:pt x="5809" y="7523"/>
                    </a:cubicBezTo>
                    <a:lnTo>
                      <a:pt x="5809" y="8197"/>
                    </a:lnTo>
                    <a:lnTo>
                      <a:pt x="670" y="8197"/>
                    </a:lnTo>
                    <a:lnTo>
                      <a:pt x="670" y="7523"/>
                    </a:lnTo>
                    <a:cubicBezTo>
                      <a:pt x="2434" y="6662"/>
                      <a:pt x="2749" y="6270"/>
                      <a:pt x="2866" y="5966"/>
                    </a:cubicBezTo>
                    <a:cubicBezTo>
                      <a:pt x="2889" y="5941"/>
                      <a:pt x="2881" y="5888"/>
                      <a:pt x="2881" y="5863"/>
                    </a:cubicBezTo>
                    <a:lnTo>
                      <a:pt x="2881" y="5499"/>
                    </a:lnTo>
                    <a:cubicBezTo>
                      <a:pt x="2881" y="5398"/>
                      <a:pt x="2857" y="5316"/>
                      <a:pt x="2788" y="5240"/>
                    </a:cubicBezTo>
                    <a:cubicBezTo>
                      <a:pt x="2648" y="5038"/>
                      <a:pt x="2538" y="4790"/>
                      <a:pt x="2445" y="4410"/>
                    </a:cubicBezTo>
                    <a:cubicBezTo>
                      <a:pt x="2422" y="4309"/>
                      <a:pt x="2375" y="4218"/>
                      <a:pt x="2305" y="4168"/>
                    </a:cubicBezTo>
                    <a:cubicBezTo>
                      <a:pt x="2282" y="4143"/>
                      <a:pt x="2227" y="4105"/>
                      <a:pt x="2227" y="4029"/>
                    </a:cubicBezTo>
                    <a:cubicBezTo>
                      <a:pt x="2227" y="3954"/>
                      <a:pt x="2227" y="3865"/>
                      <a:pt x="2274" y="3839"/>
                    </a:cubicBezTo>
                    <a:cubicBezTo>
                      <a:pt x="2297" y="3763"/>
                      <a:pt x="2352" y="3690"/>
                      <a:pt x="2352" y="3614"/>
                    </a:cubicBezTo>
                    <a:lnTo>
                      <a:pt x="2352" y="2836"/>
                    </a:lnTo>
                    <a:cubicBezTo>
                      <a:pt x="2352" y="2153"/>
                      <a:pt x="2643" y="1816"/>
                      <a:pt x="3224" y="1816"/>
                    </a:cubicBezTo>
                    <a:close/>
                    <a:moveTo>
                      <a:pt x="18298" y="1816"/>
                    </a:moveTo>
                    <a:cubicBezTo>
                      <a:pt x="18670" y="1816"/>
                      <a:pt x="19171" y="1925"/>
                      <a:pt x="19171" y="2836"/>
                    </a:cubicBezTo>
                    <a:lnTo>
                      <a:pt x="19171" y="3614"/>
                    </a:lnTo>
                    <a:cubicBezTo>
                      <a:pt x="19170" y="3690"/>
                      <a:pt x="19225" y="3711"/>
                      <a:pt x="19248" y="3787"/>
                    </a:cubicBezTo>
                    <a:cubicBezTo>
                      <a:pt x="19318" y="3939"/>
                      <a:pt x="19287" y="4092"/>
                      <a:pt x="19217" y="4168"/>
                    </a:cubicBezTo>
                    <a:cubicBezTo>
                      <a:pt x="19171" y="4218"/>
                      <a:pt x="19155" y="4299"/>
                      <a:pt x="19108" y="4375"/>
                    </a:cubicBezTo>
                    <a:cubicBezTo>
                      <a:pt x="19015" y="4780"/>
                      <a:pt x="18897" y="5036"/>
                      <a:pt x="18781" y="5188"/>
                    </a:cubicBezTo>
                    <a:cubicBezTo>
                      <a:pt x="18712" y="5264"/>
                      <a:pt x="18672" y="5338"/>
                      <a:pt x="18672" y="5465"/>
                    </a:cubicBezTo>
                    <a:lnTo>
                      <a:pt x="18672" y="5828"/>
                    </a:lnTo>
                    <a:cubicBezTo>
                      <a:pt x="18672" y="5879"/>
                      <a:pt x="18672" y="5898"/>
                      <a:pt x="18672" y="5949"/>
                    </a:cubicBezTo>
                    <a:cubicBezTo>
                      <a:pt x="18811" y="6430"/>
                      <a:pt x="19529" y="6839"/>
                      <a:pt x="20899" y="7523"/>
                    </a:cubicBezTo>
                    <a:lnTo>
                      <a:pt x="20899" y="8197"/>
                    </a:lnTo>
                    <a:lnTo>
                      <a:pt x="15791" y="8197"/>
                    </a:lnTo>
                    <a:lnTo>
                      <a:pt x="15744" y="8197"/>
                    </a:lnTo>
                    <a:lnTo>
                      <a:pt x="15744" y="7523"/>
                    </a:lnTo>
                    <a:cubicBezTo>
                      <a:pt x="17509" y="6662"/>
                      <a:pt x="17801" y="6270"/>
                      <a:pt x="17894" y="5966"/>
                    </a:cubicBezTo>
                    <a:cubicBezTo>
                      <a:pt x="17940" y="5941"/>
                      <a:pt x="17940" y="5888"/>
                      <a:pt x="17940" y="5863"/>
                    </a:cubicBezTo>
                    <a:lnTo>
                      <a:pt x="17940" y="5499"/>
                    </a:lnTo>
                    <a:cubicBezTo>
                      <a:pt x="17940" y="5398"/>
                      <a:pt x="17909" y="5316"/>
                      <a:pt x="17862" y="5240"/>
                    </a:cubicBezTo>
                    <a:cubicBezTo>
                      <a:pt x="17723" y="5038"/>
                      <a:pt x="17597" y="4790"/>
                      <a:pt x="17504" y="4410"/>
                    </a:cubicBezTo>
                    <a:cubicBezTo>
                      <a:pt x="17458" y="4309"/>
                      <a:pt x="17434" y="4218"/>
                      <a:pt x="17364" y="4168"/>
                    </a:cubicBezTo>
                    <a:cubicBezTo>
                      <a:pt x="17318" y="4143"/>
                      <a:pt x="17302" y="4105"/>
                      <a:pt x="17302" y="4029"/>
                    </a:cubicBezTo>
                    <a:cubicBezTo>
                      <a:pt x="17302" y="3954"/>
                      <a:pt x="17294" y="3865"/>
                      <a:pt x="17317" y="3839"/>
                    </a:cubicBezTo>
                    <a:cubicBezTo>
                      <a:pt x="17364" y="3763"/>
                      <a:pt x="17395" y="3690"/>
                      <a:pt x="17395" y="3614"/>
                    </a:cubicBezTo>
                    <a:lnTo>
                      <a:pt x="17395" y="2836"/>
                    </a:lnTo>
                    <a:cubicBezTo>
                      <a:pt x="17395" y="2153"/>
                      <a:pt x="17718" y="1816"/>
                      <a:pt x="18298" y="1816"/>
                    </a:cubicBezTo>
                    <a:close/>
                    <a:moveTo>
                      <a:pt x="3208" y="10221"/>
                    </a:moveTo>
                    <a:cubicBezTo>
                      <a:pt x="2999" y="10271"/>
                      <a:pt x="2866" y="10450"/>
                      <a:pt x="2912" y="10653"/>
                    </a:cubicBezTo>
                    <a:cubicBezTo>
                      <a:pt x="3145" y="13240"/>
                      <a:pt x="4446" y="15563"/>
                      <a:pt x="6494" y="17034"/>
                    </a:cubicBezTo>
                    <a:cubicBezTo>
                      <a:pt x="6517" y="17060"/>
                      <a:pt x="6580" y="17121"/>
                      <a:pt x="6650" y="17121"/>
                    </a:cubicBezTo>
                    <a:cubicBezTo>
                      <a:pt x="6766" y="17121"/>
                      <a:pt x="6868" y="17041"/>
                      <a:pt x="7008" y="16965"/>
                    </a:cubicBezTo>
                    <a:cubicBezTo>
                      <a:pt x="7124" y="16762"/>
                      <a:pt x="7077" y="16531"/>
                      <a:pt x="6915" y="16429"/>
                    </a:cubicBezTo>
                    <a:cubicBezTo>
                      <a:pt x="5053" y="15060"/>
                      <a:pt x="3838" y="12951"/>
                      <a:pt x="3582" y="10567"/>
                    </a:cubicBezTo>
                    <a:cubicBezTo>
                      <a:pt x="3559" y="10338"/>
                      <a:pt x="3418" y="10195"/>
                      <a:pt x="3208" y="10221"/>
                    </a:cubicBezTo>
                    <a:close/>
                    <a:moveTo>
                      <a:pt x="18641" y="10307"/>
                    </a:moveTo>
                    <a:cubicBezTo>
                      <a:pt x="18454" y="10307"/>
                      <a:pt x="18283" y="10449"/>
                      <a:pt x="18236" y="10653"/>
                    </a:cubicBezTo>
                    <a:cubicBezTo>
                      <a:pt x="17956" y="13046"/>
                      <a:pt x="16764" y="15158"/>
                      <a:pt x="14919" y="16533"/>
                    </a:cubicBezTo>
                    <a:cubicBezTo>
                      <a:pt x="14849" y="16609"/>
                      <a:pt x="14779" y="16717"/>
                      <a:pt x="14779" y="16844"/>
                    </a:cubicBezTo>
                    <a:cubicBezTo>
                      <a:pt x="14779" y="16921"/>
                      <a:pt x="14833" y="16993"/>
                      <a:pt x="14857" y="17069"/>
                    </a:cubicBezTo>
                    <a:cubicBezTo>
                      <a:pt x="14927" y="17145"/>
                      <a:pt x="15020" y="17225"/>
                      <a:pt x="15137" y="17225"/>
                    </a:cubicBezTo>
                    <a:cubicBezTo>
                      <a:pt x="15207" y="17225"/>
                      <a:pt x="15270" y="17181"/>
                      <a:pt x="15340" y="17155"/>
                    </a:cubicBezTo>
                    <a:cubicBezTo>
                      <a:pt x="17348" y="15679"/>
                      <a:pt x="18657" y="13336"/>
                      <a:pt x="18937" y="10739"/>
                    </a:cubicBezTo>
                    <a:lnTo>
                      <a:pt x="18937" y="10688"/>
                    </a:lnTo>
                    <a:cubicBezTo>
                      <a:pt x="18937" y="10509"/>
                      <a:pt x="18805" y="10358"/>
                      <a:pt x="18641" y="10307"/>
                    </a:cubicBezTo>
                    <a:close/>
                    <a:moveTo>
                      <a:pt x="11150" y="13783"/>
                    </a:moveTo>
                    <a:cubicBezTo>
                      <a:pt x="10210" y="13783"/>
                      <a:pt x="9578" y="14442"/>
                      <a:pt x="9578" y="15530"/>
                    </a:cubicBezTo>
                    <a:lnTo>
                      <a:pt x="9578" y="16204"/>
                    </a:lnTo>
                    <a:cubicBezTo>
                      <a:pt x="9371" y="16584"/>
                      <a:pt x="9442" y="17077"/>
                      <a:pt x="9718" y="17380"/>
                    </a:cubicBezTo>
                    <a:cubicBezTo>
                      <a:pt x="9832" y="17760"/>
                      <a:pt x="9978" y="18060"/>
                      <a:pt x="10138" y="18262"/>
                    </a:cubicBezTo>
                    <a:lnTo>
                      <a:pt x="10138" y="18383"/>
                    </a:lnTo>
                    <a:cubicBezTo>
                      <a:pt x="10069" y="18485"/>
                      <a:pt x="9700" y="18832"/>
                      <a:pt x="8301" y="19490"/>
                    </a:cubicBezTo>
                    <a:cubicBezTo>
                      <a:pt x="8094" y="19617"/>
                      <a:pt x="7958" y="19850"/>
                      <a:pt x="7958" y="20078"/>
                    </a:cubicBezTo>
                    <a:lnTo>
                      <a:pt x="7958" y="20960"/>
                    </a:lnTo>
                    <a:cubicBezTo>
                      <a:pt x="7958" y="21314"/>
                      <a:pt x="8205" y="21600"/>
                      <a:pt x="8503" y="21600"/>
                    </a:cubicBezTo>
                    <a:lnTo>
                      <a:pt x="13798" y="21600"/>
                    </a:lnTo>
                    <a:cubicBezTo>
                      <a:pt x="14096" y="21600"/>
                      <a:pt x="14358" y="21314"/>
                      <a:pt x="14358" y="20960"/>
                    </a:cubicBezTo>
                    <a:lnTo>
                      <a:pt x="14358" y="20078"/>
                    </a:lnTo>
                    <a:cubicBezTo>
                      <a:pt x="14358" y="19850"/>
                      <a:pt x="14222" y="19617"/>
                      <a:pt x="14016" y="19490"/>
                    </a:cubicBezTo>
                    <a:cubicBezTo>
                      <a:pt x="12938" y="18984"/>
                      <a:pt x="12316" y="18620"/>
                      <a:pt x="12178" y="18418"/>
                    </a:cubicBezTo>
                    <a:lnTo>
                      <a:pt x="12178" y="18262"/>
                    </a:lnTo>
                    <a:cubicBezTo>
                      <a:pt x="12339" y="18085"/>
                      <a:pt x="12468" y="17785"/>
                      <a:pt x="12583" y="17380"/>
                    </a:cubicBezTo>
                    <a:cubicBezTo>
                      <a:pt x="12812" y="17077"/>
                      <a:pt x="12884" y="16584"/>
                      <a:pt x="12723" y="16204"/>
                    </a:cubicBezTo>
                    <a:lnTo>
                      <a:pt x="12723" y="15530"/>
                    </a:lnTo>
                    <a:cubicBezTo>
                      <a:pt x="12723" y="14442"/>
                      <a:pt x="12137" y="13783"/>
                      <a:pt x="11150" y="13783"/>
                    </a:cubicBezTo>
                    <a:close/>
                    <a:moveTo>
                      <a:pt x="11119" y="14492"/>
                    </a:moveTo>
                    <a:cubicBezTo>
                      <a:pt x="11486" y="14492"/>
                      <a:pt x="12023" y="14584"/>
                      <a:pt x="12023" y="15495"/>
                    </a:cubicBezTo>
                    <a:lnTo>
                      <a:pt x="12023" y="16291"/>
                    </a:lnTo>
                    <a:cubicBezTo>
                      <a:pt x="12023" y="16367"/>
                      <a:pt x="12046" y="16388"/>
                      <a:pt x="12069" y="16464"/>
                    </a:cubicBezTo>
                    <a:cubicBezTo>
                      <a:pt x="12138" y="16616"/>
                      <a:pt x="12107" y="16768"/>
                      <a:pt x="12038" y="16844"/>
                    </a:cubicBezTo>
                    <a:cubicBezTo>
                      <a:pt x="12015" y="16895"/>
                      <a:pt x="11968" y="16976"/>
                      <a:pt x="11945" y="17052"/>
                    </a:cubicBezTo>
                    <a:cubicBezTo>
                      <a:pt x="11830" y="17457"/>
                      <a:pt x="11740" y="17695"/>
                      <a:pt x="11602" y="17847"/>
                    </a:cubicBezTo>
                    <a:cubicBezTo>
                      <a:pt x="11533" y="17923"/>
                      <a:pt x="11493" y="17997"/>
                      <a:pt x="11493" y="18124"/>
                    </a:cubicBezTo>
                    <a:lnTo>
                      <a:pt x="11493" y="18487"/>
                    </a:lnTo>
                    <a:cubicBezTo>
                      <a:pt x="11493" y="18538"/>
                      <a:pt x="11493" y="18558"/>
                      <a:pt x="11493" y="18608"/>
                    </a:cubicBezTo>
                    <a:cubicBezTo>
                      <a:pt x="11631" y="19064"/>
                      <a:pt x="12343" y="19507"/>
                      <a:pt x="13673" y="20165"/>
                    </a:cubicBezTo>
                    <a:lnTo>
                      <a:pt x="13673" y="20874"/>
                    </a:lnTo>
                    <a:lnTo>
                      <a:pt x="8643" y="20874"/>
                    </a:lnTo>
                    <a:lnTo>
                      <a:pt x="8596" y="20874"/>
                    </a:lnTo>
                    <a:lnTo>
                      <a:pt x="8596" y="20182"/>
                    </a:lnTo>
                    <a:cubicBezTo>
                      <a:pt x="10340" y="19321"/>
                      <a:pt x="10646" y="18946"/>
                      <a:pt x="10761" y="18643"/>
                    </a:cubicBezTo>
                    <a:cubicBezTo>
                      <a:pt x="10784" y="18617"/>
                      <a:pt x="10777" y="18564"/>
                      <a:pt x="10777" y="18539"/>
                    </a:cubicBezTo>
                    <a:lnTo>
                      <a:pt x="10777" y="18159"/>
                    </a:lnTo>
                    <a:cubicBezTo>
                      <a:pt x="10777" y="18057"/>
                      <a:pt x="10752" y="17975"/>
                      <a:pt x="10683" y="17899"/>
                    </a:cubicBezTo>
                    <a:cubicBezTo>
                      <a:pt x="10546" y="17697"/>
                      <a:pt x="10432" y="17449"/>
                      <a:pt x="10341" y="17069"/>
                    </a:cubicBezTo>
                    <a:cubicBezTo>
                      <a:pt x="10295" y="16968"/>
                      <a:pt x="10269" y="16895"/>
                      <a:pt x="10200" y="16844"/>
                    </a:cubicBezTo>
                    <a:cubicBezTo>
                      <a:pt x="10155" y="16819"/>
                      <a:pt x="10138" y="16764"/>
                      <a:pt x="10138" y="16689"/>
                    </a:cubicBezTo>
                    <a:cubicBezTo>
                      <a:pt x="10138" y="16613"/>
                      <a:pt x="10131" y="16541"/>
                      <a:pt x="10154" y="16516"/>
                    </a:cubicBezTo>
                    <a:cubicBezTo>
                      <a:pt x="10199" y="16440"/>
                      <a:pt x="10232" y="16367"/>
                      <a:pt x="10232" y="16291"/>
                    </a:cubicBezTo>
                    <a:lnTo>
                      <a:pt x="10232" y="15495"/>
                    </a:lnTo>
                    <a:cubicBezTo>
                      <a:pt x="10232" y="14812"/>
                      <a:pt x="10546" y="14492"/>
                      <a:pt x="11119" y="14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1" name="Google Shape;201;p32"/>
          <p:cNvGrpSpPr/>
          <p:nvPr/>
        </p:nvGrpSpPr>
        <p:grpSpPr>
          <a:xfrm>
            <a:off x="6703918" y="982284"/>
            <a:ext cx="992470" cy="971475"/>
            <a:chOff x="8859974" y="633437"/>
            <a:chExt cx="1322940" cy="1295300"/>
          </a:xfrm>
        </p:grpSpPr>
        <p:grpSp>
          <p:nvGrpSpPr>
            <p:cNvPr id="202" name="Google Shape;202;p32"/>
            <p:cNvGrpSpPr/>
            <p:nvPr/>
          </p:nvGrpSpPr>
          <p:grpSpPr>
            <a:xfrm>
              <a:off x="8859974" y="830150"/>
              <a:ext cx="1322940" cy="1098587"/>
              <a:chOff x="745938" y="559625"/>
              <a:chExt cx="1490133" cy="1098587"/>
            </a:xfrm>
          </p:grpSpPr>
          <p:sp>
            <p:nvSpPr>
              <p:cNvPr id="203" name="Google Shape;203;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4" name="Google Shape;204;p32"/>
              <p:cNvSpPr txBox="1"/>
              <p:nvPr/>
            </p:nvSpPr>
            <p:spPr>
              <a:xfrm>
                <a:off x="749571" y="868312"/>
                <a:ext cx="1486500" cy="789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New Ways of Working</a:t>
                </a:r>
                <a:endParaRPr sz="1100" b="0" i="0" u="none" strike="noStrike" cap="none">
                  <a:solidFill>
                    <a:srgbClr val="FFFFFF"/>
                  </a:solidFill>
                  <a:latin typeface="Arial"/>
                  <a:ea typeface="Arial"/>
                  <a:cs typeface="Arial"/>
                  <a:sym typeface="Arial"/>
                </a:endParaRPr>
              </a:p>
            </p:txBody>
          </p:sp>
        </p:grpSp>
        <p:grpSp>
          <p:nvGrpSpPr>
            <p:cNvPr id="205" name="Google Shape;205;p32"/>
            <p:cNvGrpSpPr/>
            <p:nvPr/>
          </p:nvGrpSpPr>
          <p:grpSpPr>
            <a:xfrm>
              <a:off x="9322738" y="633437"/>
              <a:ext cx="397500" cy="396900"/>
              <a:chOff x="9322738" y="633437"/>
              <a:chExt cx="397500" cy="396900"/>
            </a:xfrm>
          </p:grpSpPr>
          <p:sp>
            <p:nvSpPr>
              <p:cNvPr id="206" name="Google Shape;206;p32"/>
              <p:cNvSpPr/>
              <p:nvPr/>
            </p:nvSpPr>
            <p:spPr>
              <a:xfrm>
                <a:off x="93227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7" name="Google Shape;207;p32"/>
              <p:cNvSpPr/>
              <p:nvPr/>
            </p:nvSpPr>
            <p:spPr>
              <a:xfrm>
                <a:off x="9404800" y="733125"/>
                <a:ext cx="218754" cy="195696"/>
              </a:xfrm>
              <a:custGeom>
                <a:avLst/>
                <a:gdLst/>
                <a:ahLst/>
                <a:cxnLst/>
                <a:rect l="l" t="t" r="r" b="b"/>
                <a:pathLst>
                  <a:path w="21600" h="21600" extrusionOk="0">
                    <a:moveTo>
                      <a:pt x="15988" y="0"/>
                    </a:moveTo>
                    <a:cubicBezTo>
                      <a:pt x="15524" y="0"/>
                      <a:pt x="15208" y="321"/>
                      <a:pt x="15208" y="801"/>
                    </a:cubicBezTo>
                    <a:lnTo>
                      <a:pt x="15208" y="20681"/>
                    </a:lnTo>
                    <a:cubicBezTo>
                      <a:pt x="15208" y="21161"/>
                      <a:pt x="15524" y="21483"/>
                      <a:pt x="15988" y="21483"/>
                    </a:cubicBezTo>
                    <a:lnTo>
                      <a:pt x="20821" y="21483"/>
                    </a:lnTo>
                    <a:cubicBezTo>
                      <a:pt x="21258" y="21483"/>
                      <a:pt x="21600" y="21108"/>
                      <a:pt x="21600" y="20681"/>
                    </a:cubicBezTo>
                    <a:lnTo>
                      <a:pt x="21600" y="801"/>
                    </a:lnTo>
                    <a:cubicBezTo>
                      <a:pt x="21600" y="321"/>
                      <a:pt x="21284" y="0"/>
                      <a:pt x="20821" y="0"/>
                    </a:cubicBezTo>
                    <a:lnTo>
                      <a:pt x="15988" y="0"/>
                    </a:lnTo>
                    <a:close/>
                    <a:moveTo>
                      <a:pt x="15988" y="801"/>
                    </a:moveTo>
                    <a:lnTo>
                      <a:pt x="20821" y="801"/>
                    </a:lnTo>
                    <a:lnTo>
                      <a:pt x="20821" y="20681"/>
                    </a:lnTo>
                    <a:lnTo>
                      <a:pt x="15988" y="20681"/>
                    </a:lnTo>
                    <a:lnTo>
                      <a:pt x="15988" y="801"/>
                    </a:lnTo>
                    <a:close/>
                    <a:moveTo>
                      <a:pt x="8384" y="4125"/>
                    </a:moveTo>
                    <a:cubicBezTo>
                      <a:pt x="7918" y="4124"/>
                      <a:pt x="7604" y="4408"/>
                      <a:pt x="7604" y="4887"/>
                    </a:cubicBezTo>
                    <a:lnTo>
                      <a:pt x="7604" y="20681"/>
                    </a:lnTo>
                    <a:cubicBezTo>
                      <a:pt x="7604" y="21161"/>
                      <a:pt x="7918" y="21483"/>
                      <a:pt x="8384" y="21483"/>
                    </a:cubicBezTo>
                    <a:lnTo>
                      <a:pt x="13251" y="21483"/>
                    </a:lnTo>
                    <a:cubicBezTo>
                      <a:pt x="13665" y="21483"/>
                      <a:pt x="13996" y="21107"/>
                      <a:pt x="13996" y="20681"/>
                    </a:cubicBezTo>
                    <a:lnTo>
                      <a:pt x="13996" y="4887"/>
                    </a:lnTo>
                    <a:cubicBezTo>
                      <a:pt x="13996" y="4408"/>
                      <a:pt x="13716" y="4125"/>
                      <a:pt x="13251" y="4125"/>
                    </a:cubicBezTo>
                    <a:lnTo>
                      <a:pt x="8384" y="4125"/>
                    </a:lnTo>
                    <a:close/>
                    <a:moveTo>
                      <a:pt x="8384" y="4887"/>
                    </a:moveTo>
                    <a:lnTo>
                      <a:pt x="13251" y="4887"/>
                    </a:lnTo>
                    <a:lnTo>
                      <a:pt x="13251" y="20681"/>
                    </a:lnTo>
                    <a:lnTo>
                      <a:pt x="8384" y="20681"/>
                    </a:lnTo>
                    <a:lnTo>
                      <a:pt x="8384" y="4887"/>
                    </a:lnTo>
                    <a:close/>
                    <a:moveTo>
                      <a:pt x="779" y="12452"/>
                    </a:moveTo>
                    <a:cubicBezTo>
                      <a:pt x="316" y="12452"/>
                      <a:pt x="0" y="12771"/>
                      <a:pt x="0" y="13253"/>
                    </a:cubicBezTo>
                    <a:lnTo>
                      <a:pt x="0" y="20799"/>
                    </a:lnTo>
                    <a:cubicBezTo>
                      <a:pt x="0" y="21281"/>
                      <a:pt x="316" y="21600"/>
                      <a:pt x="779" y="21600"/>
                    </a:cubicBezTo>
                    <a:lnTo>
                      <a:pt x="5612" y="21600"/>
                    </a:lnTo>
                    <a:cubicBezTo>
                      <a:pt x="6024" y="21600"/>
                      <a:pt x="6392" y="21227"/>
                      <a:pt x="6392" y="20799"/>
                    </a:cubicBezTo>
                    <a:lnTo>
                      <a:pt x="6392" y="13253"/>
                    </a:lnTo>
                    <a:cubicBezTo>
                      <a:pt x="6392" y="12771"/>
                      <a:pt x="6076" y="12452"/>
                      <a:pt x="5612" y="12452"/>
                    </a:cubicBezTo>
                    <a:lnTo>
                      <a:pt x="779" y="12452"/>
                    </a:lnTo>
                    <a:close/>
                    <a:moveTo>
                      <a:pt x="779" y="13253"/>
                    </a:moveTo>
                    <a:lnTo>
                      <a:pt x="5612" y="13253"/>
                    </a:lnTo>
                    <a:lnTo>
                      <a:pt x="5612" y="20799"/>
                    </a:lnTo>
                    <a:lnTo>
                      <a:pt x="779" y="20799"/>
                    </a:lnTo>
                    <a:lnTo>
                      <a:pt x="779" y="13253"/>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8" name="Google Shape;208;p32"/>
          <p:cNvGrpSpPr/>
          <p:nvPr/>
        </p:nvGrpSpPr>
        <p:grpSpPr>
          <a:xfrm>
            <a:off x="2530855" y="982284"/>
            <a:ext cx="992470" cy="971325"/>
            <a:chOff x="3297374" y="633437"/>
            <a:chExt cx="1322940" cy="1295100"/>
          </a:xfrm>
        </p:grpSpPr>
        <p:grpSp>
          <p:nvGrpSpPr>
            <p:cNvPr id="209" name="Google Shape;209;p32"/>
            <p:cNvGrpSpPr/>
            <p:nvPr/>
          </p:nvGrpSpPr>
          <p:grpSpPr>
            <a:xfrm>
              <a:off x="3297374" y="830150"/>
              <a:ext cx="1322940" cy="1098387"/>
              <a:chOff x="745938" y="559625"/>
              <a:chExt cx="1490133" cy="1098387"/>
            </a:xfrm>
          </p:grpSpPr>
          <p:sp>
            <p:nvSpPr>
              <p:cNvPr id="210" name="Google Shape;210;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32"/>
              <p:cNvSpPr txBox="1"/>
              <p:nvPr/>
            </p:nvSpPr>
            <p:spPr>
              <a:xfrm>
                <a:off x="749571" y="868412"/>
                <a:ext cx="1486500" cy="7896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Operating Model</a:t>
                </a:r>
                <a:endParaRPr sz="1100" b="0" i="0" u="none" strike="noStrike" cap="none">
                  <a:solidFill>
                    <a:srgbClr val="FFFFFF"/>
                  </a:solidFill>
                  <a:latin typeface="Arial"/>
                  <a:ea typeface="Arial"/>
                  <a:cs typeface="Arial"/>
                  <a:sym typeface="Arial"/>
                </a:endParaRPr>
              </a:p>
            </p:txBody>
          </p:sp>
        </p:grpSp>
        <p:grpSp>
          <p:nvGrpSpPr>
            <p:cNvPr id="212" name="Google Shape;212;p32"/>
            <p:cNvGrpSpPr/>
            <p:nvPr/>
          </p:nvGrpSpPr>
          <p:grpSpPr>
            <a:xfrm>
              <a:off x="3760138" y="633437"/>
              <a:ext cx="397500" cy="396900"/>
              <a:chOff x="3760138" y="633437"/>
              <a:chExt cx="397500" cy="396900"/>
            </a:xfrm>
          </p:grpSpPr>
          <p:sp>
            <p:nvSpPr>
              <p:cNvPr id="213" name="Google Shape;213;p32"/>
              <p:cNvSpPr/>
              <p:nvPr/>
            </p:nvSpPr>
            <p:spPr>
              <a:xfrm>
                <a:off x="37601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14" name="Google Shape;214;p32"/>
              <p:cNvSpPr/>
              <p:nvPr/>
            </p:nvSpPr>
            <p:spPr>
              <a:xfrm>
                <a:off x="3841136" y="701612"/>
                <a:ext cx="216378" cy="260604"/>
              </a:xfrm>
              <a:custGeom>
                <a:avLst/>
                <a:gdLst/>
                <a:ahLst/>
                <a:cxnLst/>
                <a:rect l="l" t="t" r="r" b="b"/>
                <a:pathLst>
                  <a:path w="21600" h="21600" extrusionOk="0">
                    <a:moveTo>
                      <a:pt x="10729" y="0"/>
                    </a:moveTo>
                    <a:cubicBezTo>
                      <a:pt x="8347" y="0"/>
                      <a:pt x="6445" y="1590"/>
                      <a:pt x="6445" y="3580"/>
                    </a:cubicBezTo>
                    <a:cubicBezTo>
                      <a:pt x="6445" y="5546"/>
                      <a:pt x="8347" y="7175"/>
                      <a:pt x="10729" y="7175"/>
                    </a:cubicBezTo>
                    <a:cubicBezTo>
                      <a:pt x="13140" y="7175"/>
                      <a:pt x="15031" y="5546"/>
                      <a:pt x="15031" y="3580"/>
                    </a:cubicBezTo>
                    <a:cubicBezTo>
                      <a:pt x="15031" y="1590"/>
                      <a:pt x="13082" y="0"/>
                      <a:pt x="10729" y="0"/>
                    </a:cubicBezTo>
                    <a:close/>
                    <a:moveTo>
                      <a:pt x="10729" y="725"/>
                    </a:moveTo>
                    <a:cubicBezTo>
                      <a:pt x="12675" y="725"/>
                      <a:pt x="14164" y="2003"/>
                      <a:pt x="14164" y="3580"/>
                    </a:cubicBezTo>
                    <a:cubicBezTo>
                      <a:pt x="14164" y="5158"/>
                      <a:pt x="12617" y="6480"/>
                      <a:pt x="10729" y="6480"/>
                    </a:cubicBezTo>
                    <a:cubicBezTo>
                      <a:pt x="8841" y="6480"/>
                      <a:pt x="7277" y="5158"/>
                      <a:pt x="7277" y="3580"/>
                    </a:cubicBezTo>
                    <a:cubicBezTo>
                      <a:pt x="7277" y="2003"/>
                      <a:pt x="8841" y="725"/>
                      <a:pt x="10729" y="725"/>
                    </a:cubicBezTo>
                    <a:close/>
                    <a:moveTo>
                      <a:pt x="4692" y="7959"/>
                    </a:moveTo>
                    <a:cubicBezTo>
                      <a:pt x="4429" y="7959"/>
                      <a:pt x="4249" y="8096"/>
                      <a:pt x="4249" y="8315"/>
                    </a:cubicBezTo>
                    <a:cubicBezTo>
                      <a:pt x="4249" y="9383"/>
                      <a:pt x="4517" y="11141"/>
                      <a:pt x="5188" y="12427"/>
                    </a:cubicBezTo>
                    <a:cubicBezTo>
                      <a:pt x="5275" y="12597"/>
                      <a:pt x="5503" y="12663"/>
                      <a:pt x="5736" y="12590"/>
                    </a:cubicBezTo>
                    <a:cubicBezTo>
                      <a:pt x="5941" y="12517"/>
                      <a:pt x="6019" y="12301"/>
                      <a:pt x="5931" y="12132"/>
                    </a:cubicBezTo>
                    <a:cubicBezTo>
                      <a:pt x="5435" y="11136"/>
                      <a:pt x="5175" y="9753"/>
                      <a:pt x="5117" y="8684"/>
                    </a:cubicBezTo>
                    <a:lnTo>
                      <a:pt x="16377" y="8684"/>
                    </a:lnTo>
                    <a:cubicBezTo>
                      <a:pt x="16319" y="9728"/>
                      <a:pt x="16052" y="11136"/>
                      <a:pt x="15527" y="12132"/>
                    </a:cubicBezTo>
                    <a:cubicBezTo>
                      <a:pt x="15440" y="12301"/>
                      <a:pt x="15524" y="12517"/>
                      <a:pt x="15757" y="12590"/>
                    </a:cubicBezTo>
                    <a:cubicBezTo>
                      <a:pt x="15787" y="12639"/>
                      <a:pt x="15876" y="12635"/>
                      <a:pt x="15934" y="12635"/>
                    </a:cubicBezTo>
                    <a:cubicBezTo>
                      <a:pt x="16109" y="12635"/>
                      <a:pt x="16295" y="12573"/>
                      <a:pt x="16324" y="12427"/>
                    </a:cubicBezTo>
                    <a:cubicBezTo>
                      <a:pt x="17024" y="11141"/>
                      <a:pt x="17227" y="9383"/>
                      <a:pt x="17227" y="8315"/>
                    </a:cubicBezTo>
                    <a:cubicBezTo>
                      <a:pt x="17227" y="8096"/>
                      <a:pt x="17047" y="7959"/>
                      <a:pt x="16784" y="7959"/>
                    </a:cubicBezTo>
                    <a:lnTo>
                      <a:pt x="4692" y="7959"/>
                    </a:lnTo>
                    <a:close/>
                    <a:moveTo>
                      <a:pt x="9826" y="10075"/>
                    </a:moveTo>
                    <a:lnTo>
                      <a:pt x="10198" y="13285"/>
                    </a:lnTo>
                    <a:lnTo>
                      <a:pt x="11402" y="13285"/>
                    </a:lnTo>
                    <a:lnTo>
                      <a:pt x="11774" y="10075"/>
                    </a:lnTo>
                    <a:lnTo>
                      <a:pt x="9826" y="10075"/>
                    </a:lnTo>
                    <a:close/>
                    <a:moveTo>
                      <a:pt x="443" y="13552"/>
                    </a:moveTo>
                    <a:cubicBezTo>
                      <a:pt x="180" y="13552"/>
                      <a:pt x="0" y="13741"/>
                      <a:pt x="0" y="14025"/>
                    </a:cubicBezTo>
                    <a:cubicBezTo>
                      <a:pt x="0" y="14309"/>
                      <a:pt x="180" y="14499"/>
                      <a:pt x="443" y="14499"/>
                    </a:cubicBezTo>
                    <a:lnTo>
                      <a:pt x="6710" y="14499"/>
                    </a:lnTo>
                    <a:lnTo>
                      <a:pt x="7914" y="21600"/>
                    </a:lnTo>
                    <a:lnTo>
                      <a:pt x="13828" y="21600"/>
                    </a:lnTo>
                    <a:lnTo>
                      <a:pt x="15014" y="14499"/>
                    </a:lnTo>
                    <a:lnTo>
                      <a:pt x="21193" y="14499"/>
                    </a:lnTo>
                    <a:cubicBezTo>
                      <a:pt x="21426" y="14499"/>
                      <a:pt x="21600" y="14309"/>
                      <a:pt x="21600" y="14025"/>
                    </a:cubicBezTo>
                    <a:cubicBezTo>
                      <a:pt x="21600" y="13741"/>
                      <a:pt x="21426" y="13552"/>
                      <a:pt x="21193" y="13552"/>
                    </a:cubicBezTo>
                    <a:lnTo>
                      <a:pt x="443" y="13552"/>
                    </a:lnTo>
                    <a:close/>
                    <a:moveTo>
                      <a:pt x="7578" y="14499"/>
                    </a:moveTo>
                    <a:lnTo>
                      <a:pt x="14146" y="14499"/>
                    </a:lnTo>
                    <a:lnTo>
                      <a:pt x="13102" y="20890"/>
                    </a:lnTo>
                    <a:lnTo>
                      <a:pt x="8640" y="20890"/>
                    </a:lnTo>
                    <a:lnTo>
                      <a:pt x="7578" y="14499"/>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15" name="Google Shape;215;p32"/>
          <p:cNvGrpSpPr/>
          <p:nvPr/>
        </p:nvGrpSpPr>
        <p:grpSpPr>
          <a:xfrm>
            <a:off x="5660652" y="982284"/>
            <a:ext cx="992470" cy="971147"/>
            <a:chOff x="7469324" y="633437"/>
            <a:chExt cx="1322940" cy="1294863"/>
          </a:xfrm>
        </p:grpSpPr>
        <p:grpSp>
          <p:nvGrpSpPr>
            <p:cNvPr id="216" name="Google Shape;216;p32"/>
            <p:cNvGrpSpPr/>
            <p:nvPr/>
          </p:nvGrpSpPr>
          <p:grpSpPr>
            <a:xfrm>
              <a:off x="7469324" y="830150"/>
              <a:ext cx="1322940" cy="1098150"/>
              <a:chOff x="745938" y="559625"/>
              <a:chExt cx="1490133" cy="1098150"/>
            </a:xfrm>
          </p:grpSpPr>
          <p:sp>
            <p:nvSpPr>
              <p:cNvPr id="217" name="Google Shape;217;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8" name="Google Shape;218;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Business Processes and Value</a:t>
                </a:r>
                <a:endParaRPr sz="1100" b="0" i="0" u="none" strike="noStrike" cap="none">
                  <a:solidFill>
                    <a:srgbClr val="FFFFFF"/>
                  </a:solidFill>
                  <a:latin typeface="Arial"/>
                  <a:ea typeface="Arial"/>
                  <a:cs typeface="Arial"/>
                  <a:sym typeface="Arial"/>
                </a:endParaRPr>
              </a:p>
            </p:txBody>
          </p:sp>
        </p:grpSp>
        <p:grpSp>
          <p:nvGrpSpPr>
            <p:cNvPr id="219" name="Google Shape;219;p32"/>
            <p:cNvGrpSpPr/>
            <p:nvPr/>
          </p:nvGrpSpPr>
          <p:grpSpPr>
            <a:xfrm>
              <a:off x="7932088" y="633437"/>
              <a:ext cx="397500" cy="396900"/>
              <a:chOff x="7932088" y="633437"/>
              <a:chExt cx="397500" cy="396900"/>
            </a:xfrm>
          </p:grpSpPr>
          <p:sp>
            <p:nvSpPr>
              <p:cNvPr id="220" name="Google Shape;220;p32"/>
              <p:cNvSpPr/>
              <p:nvPr/>
            </p:nvSpPr>
            <p:spPr>
              <a:xfrm>
                <a:off x="79320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1" name="Google Shape;221;p32"/>
              <p:cNvSpPr/>
              <p:nvPr/>
            </p:nvSpPr>
            <p:spPr>
              <a:xfrm>
                <a:off x="8030724" y="703091"/>
                <a:ext cx="200124" cy="257634"/>
              </a:xfrm>
              <a:custGeom>
                <a:avLst/>
                <a:gdLst/>
                <a:ahLst/>
                <a:cxnLst/>
                <a:rect l="l" t="t" r="r" b="b"/>
                <a:pathLst>
                  <a:path w="21600" h="21600" extrusionOk="0">
                    <a:moveTo>
                      <a:pt x="7307" y="0"/>
                    </a:moveTo>
                    <a:cubicBezTo>
                      <a:pt x="7030" y="0"/>
                      <a:pt x="6855" y="150"/>
                      <a:pt x="6855" y="366"/>
                    </a:cubicBezTo>
                    <a:lnTo>
                      <a:pt x="6855" y="9372"/>
                    </a:lnTo>
                    <a:lnTo>
                      <a:pt x="6798" y="9372"/>
                    </a:lnTo>
                    <a:lnTo>
                      <a:pt x="4105" y="5184"/>
                    </a:lnTo>
                    <a:cubicBezTo>
                      <a:pt x="4043" y="5112"/>
                      <a:pt x="4010" y="5062"/>
                      <a:pt x="3917" y="5038"/>
                    </a:cubicBezTo>
                    <a:lnTo>
                      <a:pt x="678" y="3588"/>
                    </a:lnTo>
                    <a:cubicBezTo>
                      <a:pt x="492" y="3516"/>
                      <a:pt x="312" y="3516"/>
                      <a:pt x="188" y="3588"/>
                    </a:cubicBezTo>
                    <a:cubicBezTo>
                      <a:pt x="33" y="3708"/>
                      <a:pt x="0" y="3810"/>
                      <a:pt x="0" y="3954"/>
                    </a:cubicBezTo>
                    <a:lnTo>
                      <a:pt x="471" y="6809"/>
                    </a:lnTo>
                    <a:cubicBezTo>
                      <a:pt x="471" y="6820"/>
                      <a:pt x="468" y="6838"/>
                      <a:pt x="471" y="6853"/>
                    </a:cubicBezTo>
                    <a:cubicBezTo>
                      <a:pt x="463" y="6933"/>
                      <a:pt x="367" y="7000"/>
                      <a:pt x="433" y="7073"/>
                    </a:cubicBezTo>
                    <a:cubicBezTo>
                      <a:pt x="491" y="7119"/>
                      <a:pt x="577" y="7133"/>
                      <a:pt x="659" y="7161"/>
                    </a:cubicBezTo>
                    <a:lnTo>
                      <a:pt x="2071" y="9372"/>
                    </a:lnTo>
                    <a:lnTo>
                      <a:pt x="1695" y="9372"/>
                    </a:lnTo>
                    <a:cubicBezTo>
                      <a:pt x="1414" y="9372"/>
                      <a:pt x="1224" y="9520"/>
                      <a:pt x="1224" y="9738"/>
                    </a:cubicBezTo>
                    <a:lnTo>
                      <a:pt x="1224" y="19433"/>
                    </a:lnTo>
                    <a:cubicBezTo>
                      <a:pt x="1224" y="20645"/>
                      <a:pt x="2452" y="21600"/>
                      <a:pt x="4011" y="21600"/>
                    </a:cubicBezTo>
                    <a:lnTo>
                      <a:pt x="14180" y="21600"/>
                    </a:lnTo>
                    <a:cubicBezTo>
                      <a:pt x="15802" y="21600"/>
                      <a:pt x="16949" y="20645"/>
                      <a:pt x="16949" y="19433"/>
                    </a:cubicBezTo>
                    <a:lnTo>
                      <a:pt x="16949" y="16489"/>
                    </a:lnTo>
                    <a:lnTo>
                      <a:pt x="17871" y="16489"/>
                    </a:lnTo>
                    <a:cubicBezTo>
                      <a:pt x="20067" y="16489"/>
                      <a:pt x="21600" y="15255"/>
                      <a:pt x="21600" y="13619"/>
                    </a:cubicBezTo>
                    <a:cubicBezTo>
                      <a:pt x="21600" y="11983"/>
                      <a:pt x="20004" y="10763"/>
                      <a:pt x="17871" y="10763"/>
                    </a:cubicBezTo>
                    <a:lnTo>
                      <a:pt x="16949" y="10763"/>
                    </a:lnTo>
                    <a:lnTo>
                      <a:pt x="16949" y="9738"/>
                    </a:lnTo>
                    <a:cubicBezTo>
                      <a:pt x="16949" y="9520"/>
                      <a:pt x="16758" y="9372"/>
                      <a:pt x="16478" y="9372"/>
                    </a:cubicBezTo>
                    <a:lnTo>
                      <a:pt x="16195" y="9372"/>
                    </a:lnTo>
                    <a:lnTo>
                      <a:pt x="17965" y="5799"/>
                    </a:lnTo>
                    <a:cubicBezTo>
                      <a:pt x="18395" y="5761"/>
                      <a:pt x="18766" y="5662"/>
                      <a:pt x="19095" y="5404"/>
                    </a:cubicBezTo>
                    <a:cubicBezTo>
                      <a:pt x="20026" y="4820"/>
                      <a:pt x="20385" y="3622"/>
                      <a:pt x="20075" y="2504"/>
                    </a:cubicBezTo>
                    <a:cubicBezTo>
                      <a:pt x="19702" y="1265"/>
                      <a:pt x="18536" y="370"/>
                      <a:pt x="16892" y="29"/>
                    </a:cubicBezTo>
                    <a:cubicBezTo>
                      <a:pt x="16706" y="5"/>
                      <a:pt x="16496" y="54"/>
                      <a:pt x="16402" y="176"/>
                    </a:cubicBezTo>
                    <a:cubicBezTo>
                      <a:pt x="16340" y="273"/>
                      <a:pt x="16309" y="459"/>
                      <a:pt x="16402" y="556"/>
                    </a:cubicBezTo>
                    <a:cubicBezTo>
                      <a:pt x="17085" y="1407"/>
                      <a:pt x="16559" y="1892"/>
                      <a:pt x="15969" y="2475"/>
                    </a:cubicBezTo>
                    <a:cubicBezTo>
                      <a:pt x="15690" y="2718"/>
                      <a:pt x="15465" y="2993"/>
                      <a:pt x="15310" y="3236"/>
                    </a:cubicBezTo>
                    <a:cubicBezTo>
                      <a:pt x="14909" y="3976"/>
                      <a:pt x="15125" y="4713"/>
                      <a:pt x="15800" y="5228"/>
                    </a:cubicBezTo>
                    <a:lnTo>
                      <a:pt x="13258" y="8830"/>
                    </a:lnTo>
                    <a:lnTo>
                      <a:pt x="13258" y="7498"/>
                    </a:lnTo>
                    <a:lnTo>
                      <a:pt x="13258" y="366"/>
                    </a:lnTo>
                    <a:cubicBezTo>
                      <a:pt x="13258" y="149"/>
                      <a:pt x="13064" y="0"/>
                      <a:pt x="12787" y="0"/>
                    </a:cubicBezTo>
                    <a:lnTo>
                      <a:pt x="7307" y="0"/>
                    </a:lnTo>
                    <a:close/>
                    <a:moveTo>
                      <a:pt x="7778" y="703"/>
                    </a:moveTo>
                    <a:lnTo>
                      <a:pt x="12335" y="703"/>
                    </a:lnTo>
                    <a:lnTo>
                      <a:pt x="12335" y="2021"/>
                    </a:lnTo>
                    <a:lnTo>
                      <a:pt x="10056" y="2021"/>
                    </a:lnTo>
                    <a:cubicBezTo>
                      <a:pt x="9779" y="2021"/>
                      <a:pt x="9585" y="2184"/>
                      <a:pt x="9585" y="2475"/>
                    </a:cubicBezTo>
                    <a:cubicBezTo>
                      <a:pt x="9585" y="2733"/>
                      <a:pt x="9779" y="2958"/>
                      <a:pt x="10056" y="2958"/>
                    </a:cubicBezTo>
                    <a:lnTo>
                      <a:pt x="12335" y="2958"/>
                    </a:lnTo>
                    <a:lnTo>
                      <a:pt x="12335" y="3515"/>
                    </a:lnTo>
                    <a:lnTo>
                      <a:pt x="10998" y="3515"/>
                    </a:lnTo>
                    <a:cubicBezTo>
                      <a:pt x="10724" y="3515"/>
                      <a:pt x="10546" y="3702"/>
                      <a:pt x="10546" y="3983"/>
                    </a:cubicBezTo>
                    <a:cubicBezTo>
                      <a:pt x="10546" y="4264"/>
                      <a:pt x="10724" y="4452"/>
                      <a:pt x="10998" y="4452"/>
                    </a:cubicBezTo>
                    <a:lnTo>
                      <a:pt x="12335" y="4452"/>
                    </a:lnTo>
                    <a:lnTo>
                      <a:pt x="12335" y="4906"/>
                    </a:lnTo>
                    <a:lnTo>
                      <a:pt x="10056" y="4906"/>
                    </a:lnTo>
                    <a:cubicBezTo>
                      <a:pt x="9779" y="4906"/>
                      <a:pt x="9585" y="5093"/>
                      <a:pt x="9585" y="5374"/>
                    </a:cubicBezTo>
                    <a:cubicBezTo>
                      <a:pt x="9585" y="5656"/>
                      <a:pt x="9779" y="5843"/>
                      <a:pt x="10056" y="5843"/>
                    </a:cubicBezTo>
                    <a:lnTo>
                      <a:pt x="12335" y="5843"/>
                    </a:lnTo>
                    <a:lnTo>
                      <a:pt x="12335" y="7029"/>
                    </a:lnTo>
                    <a:lnTo>
                      <a:pt x="10998" y="7029"/>
                    </a:lnTo>
                    <a:cubicBezTo>
                      <a:pt x="10724" y="7029"/>
                      <a:pt x="10546" y="7217"/>
                      <a:pt x="10546" y="7498"/>
                    </a:cubicBezTo>
                    <a:cubicBezTo>
                      <a:pt x="10546" y="7779"/>
                      <a:pt x="10724" y="7966"/>
                      <a:pt x="10998" y="7966"/>
                    </a:cubicBezTo>
                    <a:lnTo>
                      <a:pt x="12335" y="7966"/>
                    </a:lnTo>
                    <a:lnTo>
                      <a:pt x="12335" y="9270"/>
                    </a:lnTo>
                    <a:lnTo>
                      <a:pt x="7778" y="9270"/>
                    </a:lnTo>
                    <a:lnTo>
                      <a:pt x="7778" y="703"/>
                    </a:lnTo>
                    <a:close/>
                    <a:moveTo>
                      <a:pt x="17589" y="1054"/>
                    </a:moveTo>
                    <a:cubicBezTo>
                      <a:pt x="18426" y="1419"/>
                      <a:pt x="18978" y="1970"/>
                      <a:pt x="19133" y="2724"/>
                    </a:cubicBezTo>
                    <a:cubicBezTo>
                      <a:pt x="19412" y="3550"/>
                      <a:pt x="19132" y="4478"/>
                      <a:pt x="18512" y="4891"/>
                    </a:cubicBezTo>
                    <a:cubicBezTo>
                      <a:pt x="18306" y="5029"/>
                      <a:pt x="18081" y="5099"/>
                      <a:pt x="17834" y="5125"/>
                    </a:cubicBezTo>
                    <a:cubicBezTo>
                      <a:pt x="17813" y="5117"/>
                      <a:pt x="17838" y="5088"/>
                      <a:pt x="17815" y="5081"/>
                    </a:cubicBezTo>
                    <a:cubicBezTo>
                      <a:pt x="17773" y="5068"/>
                      <a:pt x="17746" y="5126"/>
                      <a:pt x="17702" y="5125"/>
                    </a:cubicBezTo>
                    <a:cubicBezTo>
                      <a:pt x="17462" y="5132"/>
                      <a:pt x="17206" y="5106"/>
                      <a:pt x="16930" y="5008"/>
                    </a:cubicBezTo>
                    <a:cubicBezTo>
                      <a:pt x="16123" y="4717"/>
                      <a:pt x="15785" y="4137"/>
                      <a:pt x="16158" y="3529"/>
                    </a:cubicBezTo>
                    <a:cubicBezTo>
                      <a:pt x="16251" y="3359"/>
                      <a:pt x="16430" y="3162"/>
                      <a:pt x="16647" y="2943"/>
                    </a:cubicBezTo>
                    <a:cubicBezTo>
                      <a:pt x="17113" y="2482"/>
                      <a:pt x="17775" y="1881"/>
                      <a:pt x="17589" y="1054"/>
                    </a:cubicBezTo>
                    <a:close/>
                    <a:moveTo>
                      <a:pt x="1092" y="4554"/>
                    </a:moveTo>
                    <a:lnTo>
                      <a:pt x="2862" y="5345"/>
                    </a:lnTo>
                    <a:lnTo>
                      <a:pt x="1356" y="6136"/>
                    </a:lnTo>
                    <a:lnTo>
                      <a:pt x="1092" y="4554"/>
                    </a:lnTo>
                    <a:close/>
                    <a:moveTo>
                      <a:pt x="16572" y="5638"/>
                    </a:moveTo>
                    <a:cubicBezTo>
                      <a:pt x="16715" y="5684"/>
                      <a:pt x="16862" y="5681"/>
                      <a:pt x="17005" y="5711"/>
                    </a:cubicBezTo>
                    <a:lnTo>
                      <a:pt x="15216" y="9372"/>
                    </a:lnTo>
                    <a:lnTo>
                      <a:pt x="13973" y="9372"/>
                    </a:lnTo>
                    <a:lnTo>
                      <a:pt x="16572" y="5638"/>
                    </a:lnTo>
                    <a:close/>
                    <a:moveTo>
                      <a:pt x="3578" y="5843"/>
                    </a:moveTo>
                    <a:lnTo>
                      <a:pt x="5744" y="9270"/>
                    </a:lnTo>
                    <a:lnTo>
                      <a:pt x="3070" y="9270"/>
                    </a:lnTo>
                    <a:lnTo>
                      <a:pt x="1601" y="6897"/>
                    </a:lnTo>
                    <a:lnTo>
                      <a:pt x="3578" y="5843"/>
                    </a:lnTo>
                    <a:close/>
                    <a:moveTo>
                      <a:pt x="2166" y="10104"/>
                    </a:moveTo>
                    <a:lnTo>
                      <a:pt x="16045" y="10104"/>
                    </a:lnTo>
                    <a:lnTo>
                      <a:pt x="16045" y="11100"/>
                    </a:lnTo>
                    <a:cubicBezTo>
                      <a:pt x="16044" y="11109"/>
                      <a:pt x="16026" y="11106"/>
                      <a:pt x="16026" y="11115"/>
                    </a:cubicBezTo>
                    <a:cubicBezTo>
                      <a:pt x="16026" y="11124"/>
                      <a:pt x="16044" y="11121"/>
                      <a:pt x="16045" y="11129"/>
                    </a:cubicBezTo>
                    <a:lnTo>
                      <a:pt x="16045" y="16108"/>
                    </a:lnTo>
                    <a:cubicBezTo>
                      <a:pt x="16044" y="16117"/>
                      <a:pt x="16026" y="16114"/>
                      <a:pt x="16026" y="16123"/>
                    </a:cubicBezTo>
                    <a:cubicBezTo>
                      <a:pt x="16026" y="16132"/>
                      <a:pt x="16044" y="16129"/>
                      <a:pt x="16045" y="16138"/>
                    </a:cubicBezTo>
                    <a:lnTo>
                      <a:pt x="16045" y="19433"/>
                    </a:lnTo>
                    <a:cubicBezTo>
                      <a:pt x="16045" y="20257"/>
                      <a:pt x="15241" y="20868"/>
                      <a:pt x="14180" y="20868"/>
                    </a:cubicBezTo>
                    <a:lnTo>
                      <a:pt x="4011" y="20868"/>
                    </a:lnTo>
                    <a:cubicBezTo>
                      <a:pt x="3013" y="20868"/>
                      <a:pt x="2166" y="20233"/>
                      <a:pt x="2166" y="19433"/>
                    </a:cubicBezTo>
                    <a:lnTo>
                      <a:pt x="2166" y="10104"/>
                    </a:lnTo>
                    <a:close/>
                    <a:moveTo>
                      <a:pt x="16949" y="11481"/>
                    </a:moveTo>
                    <a:lnTo>
                      <a:pt x="17871" y="11481"/>
                    </a:lnTo>
                    <a:cubicBezTo>
                      <a:pt x="19503" y="11481"/>
                      <a:pt x="20658" y="12368"/>
                      <a:pt x="20658" y="13619"/>
                    </a:cubicBezTo>
                    <a:cubicBezTo>
                      <a:pt x="20658" y="14870"/>
                      <a:pt x="19503" y="15757"/>
                      <a:pt x="17871" y="15757"/>
                    </a:cubicBezTo>
                    <a:lnTo>
                      <a:pt x="16949" y="15757"/>
                    </a:lnTo>
                    <a:lnTo>
                      <a:pt x="16949" y="11481"/>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22" name="Google Shape;222;p32"/>
          <p:cNvGrpSpPr/>
          <p:nvPr/>
        </p:nvGrpSpPr>
        <p:grpSpPr>
          <a:xfrm>
            <a:off x="7747191" y="982284"/>
            <a:ext cx="992470" cy="971147"/>
            <a:chOff x="10250635" y="633437"/>
            <a:chExt cx="1322940" cy="1294863"/>
          </a:xfrm>
        </p:grpSpPr>
        <p:grpSp>
          <p:nvGrpSpPr>
            <p:cNvPr id="223" name="Google Shape;223;p32"/>
            <p:cNvGrpSpPr/>
            <p:nvPr/>
          </p:nvGrpSpPr>
          <p:grpSpPr>
            <a:xfrm>
              <a:off x="10250635" y="830150"/>
              <a:ext cx="1322940" cy="1098150"/>
              <a:chOff x="745938" y="559625"/>
              <a:chExt cx="1490133" cy="1098150"/>
            </a:xfrm>
          </p:grpSpPr>
          <p:sp>
            <p:nvSpPr>
              <p:cNvPr id="224" name="Google Shape;224;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Architecture</a:t>
                </a:r>
                <a:endParaRPr sz="1100" b="1" i="0" u="none" strike="noStrike" cap="none">
                  <a:solidFill>
                    <a:srgbClr val="FFFFFF"/>
                  </a:solidFill>
                  <a:latin typeface="Arial"/>
                  <a:ea typeface="Arial"/>
                  <a:cs typeface="Arial"/>
                  <a:sym typeface="Arial"/>
                </a:endParaRPr>
              </a:p>
            </p:txBody>
          </p:sp>
        </p:grpSp>
        <p:grpSp>
          <p:nvGrpSpPr>
            <p:cNvPr id="226" name="Google Shape;226;p32"/>
            <p:cNvGrpSpPr/>
            <p:nvPr/>
          </p:nvGrpSpPr>
          <p:grpSpPr>
            <a:xfrm>
              <a:off x="10713388" y="633437"/>
              <a:ext cx="397500" cy="396900"/>
              <a:chOff x="10713388" y="633437"/>
              <a:chExt cx="397500" cy="396900"/>
            </a:xfrm>
          </p:grpSpPr>
          <p:sp>
            <p:nvSpPr>
              <p:cNvPr id="227" name="Google Shape;227;p32"/>
              <p:cNvSpPr/>
              <p:nvPr/>
            </p:nvSpPr>
            <p:spPr>
              <a:xfrm>
                <a:off x="107133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8" name="Google Shape;228;p32"/>
              <p:cNvSpPr/>
              <p:nvPr/>
            </p:nvSpPr>
            <p:spPr>
              <a:xfrm>
                <a:off x="10813825" y="702176"/>
                <a:ext cx="207630" cy="246294"/>
              </a:xfrm>
              <a:custGeom>
                <a:avLst/>
                <a:gdLst/>
                <a:ahLst/>
                <a:cxnLst/>
                <a:rect l="l" t="t" r="r" b="b"/>
                <a:pathLst>
                  <a:path w="21600" h="21600" extrusionOk="0">
                    <a:moveTo>
                      <a:pt x="6735" y="0"/>
                    </a:moveTo>
                    <a:cubicBezTo>
                      <a:pt x="6457" y="0"/>
                      <a:pt x="6304" y="140"/>
                      <a:pt x="6304" y="278"/>
                    </a:cubicBezTo>
                    <a:cubicBezTo>
                      <a:pt x="6304" y="278"/>
                      <a:pt x="6304" y="281"/>
                      <a:pt x="6304" y="2585"/>
                    </a:cubicBezTo>
                    <a:cubicBezTo>
                      <a:pt x="6304" y="2757"/>
                      <a:pt x="6457" y="2863"/>
                      <a:pt x="6735" y="2863"/>
                    </a:cubicBezTo>
                    <a:cubicBezTo>
                      <a:pt x="6735" y="2863"/>
                      <a:pt x="7570" y="2863"/>
                      <a:pt x="7648" y="2863"/>
                    </a:cubicBezTo>
                    <a:lnTo>
                      <a:pt x="7648" y="3803"/>
                    </a:lnTo>
                    <a:cubicBezTo>
                      <a:pt x="5141" y="3999"/>
                      <a:pt x="3187" y="5269"/>
                      <a:pt x="3187" y="6880"/>
                    </a:cubicBezTo>
                    <a:cubicBezTo>
                      <a:pt x="3187" y="6970"/>
                      <a:pt x="3260" y="7047"/>
                      <a:pt x="3273" y="7136"/>
                    </a:cubicBezTo>
                    <a:cubicBezTo>
                      <a:pt x="3266" y="7146"/>
                      <a:pt x="3244" y="7146"/>
                      <a:pt x="3238" y="7157"/>
                    </a:cubicBezTo>
                    <a:cubicBezTo>
                      <a:pt x="3238" y="7157"/>
                      <a:pt x="3251" y="7159"/>
                      <a:pt x="0" y="21290"/>
                    </a:cubicBezTo>
                    <a:cubicBezTo>
                      <a:pt x="0" y="21427"/>
                      <a:pt x="107" y="21566"/>
                      <a:pt x="327" y="21600"/>
                    </a:cubicBezTo>
                    <a:cubicBezTo>
                      <a:pt x="327" y="21600"/>
                      <a:pt x="320" y="21600"/>
                      <a:pt x="431" y="21600"/>
                    </a:cubicBezTo>
                    <a:cubicBezTo>
                      <a:pt x="596" y="21600"/>
                      <a:pt x="772" y="21532"/>
                      <a:pt x="827" y="21429"/>
                    </a:cubicBezTo>
                    <a:cubicBezTo>
                      <a:pt x="827" y="21429"/>
                      <a:pt x="3857" y="16978"/>
                      <a:pt x="5460" y="14624"/>
                    </a:cubicBezTo>
                    <a:cubicBezTo>
                      <a:pt x="6359" y="14738"/>
                      <a:pt x="7310" y="14838"/>
                      <a:pt x="8285" y="14838"/>
                    </a:cubicBezTo>
                    <a:cubicBezTo>
                      <a:pt x="9264" y="14838"/>
                      <a:pt x="10209" y="14760"/>
                      <a:pt x="11127" y="14635"/>
                    </a:cubicBezTo>
                    <a:cubicBezTo>
                      <a:pt x="11911" y="15792"/>
                      <a:pt x="11129" y="14638"/>
                      <a:pt x="15726" y="21429"/>
                    </a:cubicBezTo>
                    <a:cubicBezTo>
                      <a:pt x="15781" y="21532"/>
                      <a:pt x="15941" y="21600"/>
                      <a:pt x="16105" y="21600"/>
                    </a:cubicBezTo>
                    <a:lnTo>
                      <a:pt x="16226" y="21600"/>
                    </a:lnTo>
                    <a:cubicBezTo>
                      <a:pt x="16445" y="21566"/>
                      <a:pt x="16608" y="21427"/>
                      <a:pt x="16553" y="21290"/>
                    </a:cubicBezTo>
                    <a:cubicBezTo>
                      <a:pt x="16553" y="21290"/>
                      <a:pt x="15309" y="15893"/>
                      <a:pt x="14813" y="13727"/>
                    </a:cubicBezTo>
                    <a:cubicBezTo>
                      <a:pt x="18855" y="12298"/>
                      <a:pt x="21600" y="9618"/>
                      <a:pt x="21600" y="6516"/>
                    </a:cubicBezTo>
                    <a:cubicBezTo>
                      <a:pt x="21600" y="6516"/>
                      <a:pt x="21599" y="6516"/>
                      <a:pt x="20773" y="6516"/>
                    </a:cubicBezTo>
                    <a:cubicBezTo>
                      <a:pt x="20773" y="9333"/>
                      <a:pt x="18320" y="11788"/>
                      <a:pt x="14693" y="13150"/>
                    </a:cubicBezTo>
                    <a:cubicBezTo>
                      <a:pt x="14238" y="11162"/>
                      <a:pt x="14685" y="13150"/>
                      <a:pt x="13315" y="7157"/>
                    </a:cubicBezTo>
                    <a:cubicBezTo>
                      <a:pt x="13315" y="7157"/>
                      <a:pt x="13237" y="7100"/>
                      <a:pt x="13229" y="7093"/>
                    </a:cubicBezTo>
                    <a:cubicBezTo>
                      <a:pt x="13237" y="7019"/>
                      <a:pt x="13298" y="6955"/>
                      <a:pt x="13298" y="6880"/>
                    </a:cubicBezTo>
                    <a:cubicBezTo>
                      <a:pt x="13298" y="5282"/>
                      <a:pt x="11375" y="4026"/>
                      <a:pt x="8940" y="3814"/>
                    </a:cubicBezTo>
                    <a:lnTo>
                      <a:pt x="8940" y="2863"/>
                    </a:lnTo>
                    <a:cubicBezTo>
                      <a:pt x="9396" y="2863"/>
                      <a:pt x="8941" y="2863"/>
                      <a:pt x="9853" y="2863"/>
                    </a:cubicBezTo>
                    <a:cubicBezTo>
                      <a:pt x="10075" y="2863"/>
                      <a:pt x="10300" y="2757"/>
                      <a:pt x="10300" y="2585"/>
                    </a:cubicBezTo>
                    <a:cubicBezTo>
                      <a:pt x="10300" y="2585"/>
                      <a:pt x="10300" y="2582"/>
                      <a:pt x="10300" y="278"/>
                    </a:cubicBezTo>
                    <a:cubicBezTo>
                      <a:pt x="10301" y="140"/>
                      <a:pt x="10075" y="0"/>
                      <a:pt x="9853" y="0"/>
                    </a:cubicBezTo>
                    <a:cubicBezTo>
                      <a:pt x="9853" y="0"/>
                      <a:pt x="9848" y="0"/>
                      <a:pt x="6735" y="0"/>
                    </a:cubicBezTo>
                    <a:close/>
                    <a:moveTo>
                      <a:pt x="7183" y="555"/>
                    </a:moveTo>
                    <a:cubicBezTo>
                      <a:pt x="7183" y="555"/>
                      <a:pt x="7181" y="555"/>
                      <a:pt x="9405" y="555"/>
                    </a:cubicBezTo>
                    <a:cubicBezTo>
                      <a:pt x="9405" y="556"/>
                      <a:pt x="9405" y="551"/>
                      <a:pt x="9405" y="2339"/>
                    </a:cubicBezTo>
                    <a:cubicBezTo>
                      <a:pt x="9405" y="2339"/>
                      <a:pt x="9406" y="2339"/>
                      <a:pt x="7183" y="2339"/>
                    </a:cubicBezTo>
                    <a:lnTo>
                      <a:pt x="7183" y="555"/>
                    </a:lnTo>
                    <a:close/>
                    <a:moveTo>
                      <a:pt x="8268" y="4273"/>
                    </a:moveTo>
                    <a:cubicBezTo>
                      <a:pt x="10532" y="4273"/>
                      <a:pt x="12471" y="5441"/>
                      <a:pt x="12471" y="6880"/>
                    </a:cubicBezTo>
                    <a:cubicBezTo>
                      <a:pt x="12471" y="7144"/>
                      <a:pt x="12339" y="7384"/>
                      <a:pt x="12212" y="7627"/>
                    </a:cubicBezTo>
                    <a:cubicBezTo>
                      <a:pt x="12159" y="7734"/>
                      <a:pt x="12131" y="7848"/>
                      <a:pt x="12057" y="7948"/>
                    </a:cubicBezTo>
                    <a:cubicBezTo>
                      <a:pt x="11882" y="8177"/>
                      <a:pt x="11639" y="8378"/>
                      <a:pt x="11368" y="8567"/>
                    </a:cubicBezTo>
                    <a:cubicBezTo>
                      <a:pt x="11298" y="8617"/>
                      <a:pt x="11255" y="8681"/>
                      <a:pt x="11179" y="8728"/>
                    </a:cubicBezTo>
                    <a:cubicBezTo>
                      <a:pt x="10421" y="9185"/>
                      <a:pt x="9389" y="9483"/>
                      <a:pt x="8285" y="9486"/>
                    </a:cubicBezTo>
                    <a:cubicBezTo>
                      <a:pt x="8183" y="9486"/>
                      <a:pt x="8093" y="9459"/>
                      <a:pt x="7992" y="9454"/>
                    </a:cubicBezTo>
                    <a:cubicBezTo>
                      <a:pt x="7532" y="9434"/>
                      <a:pt x="7091" y="9389"/>
                      <a:pt x="6683" y="9283"/>
                    </a:cubicBezTo>
                    <a:cubicBezTo>
                      <a:pt x="6563" y="9252"/>
                      <a:pt x="6470" y="9193"/>
                      <a:pt x="6356" y="9155"/>
                    </a:cubicBezTo>
                    <a:cubicBezTo>
                      <a:pt x="6023" y="9044"/>
                      <a:pt x="5698" y="8919"/>
                      <a:pt x="5426" y="8760"/>
                    </a:cubicBezTo>
                    <a:cubicBezTo>
                      <a:pt x="5241" y="8651"/>
                      <a:pt x="5112" y="8514"/>
                      <a:pt x="4961" y="8386"/>
                    </a:cubicBezTo>
                    <a:cubicBezTo>
                      <a:pt x="4813" y="8262"/>
                      <a:pt x="4659" y="8140"/>
                      <a:pt x="4547" y="8001"/>
                    </a:cubicBezTo>
                    <a:cubicBezTo>
                      <a:pt x="4430" y="7852"/>
                      <a:pt x="4360" y="7685"/>
                      <a:pt x="4289" y="7520"/>
                    </a:cubicBezTo>
                    <a:cubicBezTo>
                      <a:pt x="4197" y="7309"/>
                      <a:pt x="4082" y="7106"/>
                      <a:pt x="4082" y="6880"/>
                    </a:cubicBezTo>
                    <a:cubicBezTo>
                      <a:pt x="4082" y="5441"/>
                      <a:pt x="5949" y="4273"/>
                      <a:pt x="8268" y="4273"/>
                    </a:cubicBezTo>
                    <a:close/>
                    <a:moveTo>
                      <a:pt x="6597" y="6495"/>
                    </a:moveTo>
                    <a:lnTo>
                      <a:pt x="6597" y="7296"/>
                    </a:lnTo>
                    <a:lnTo>
                      <a:pt x="9904" y="7296"/>
                    </a:lnTo>
                    <a:lnTo>
                      <a:pt x="9904" y="6495"/>
                    </a:lnTo>
                    <a:lnTo>
                      <a:pt x="6597" y="6495"/>
                    </a:lnTo>
                    <a:close/>
                    <a:moveTo>
                      <a:pt x="3841" y="8396"/>
                    </a:moveTo>
                    <a:cubicBezTo>
                      <a:pt x="3927" y="8492"/>
                      <a:pt x="4101" y="8542"/>
                      <a:pt x="4203" y="8631"/>
                    </a:cubicBezTo>
                    <a:cubicBezTo>
                      <a:pt x="4484" y="8877"/>
                      <a:pt x="4785" y="9096"/>
                      <a:pt x="5167" y="9283"/>
                    </a:cubicBezTo>
                    <a:cubicBezTo>
                      <a:pt x="5479" y="9439"/>
                      <a:pt x="5787" y="9581"/>
                      <a:pt x="6149" y="9689"/>
                    </a:cubicBezTo>
                    <a:cubicBezTo>
                      <a:pt x="6223" y="9710"/>
                      <a:pt x="6280" y="9745"/>
                      <a:pt x="6356" y="9764"/>
                    </a:cubicBezTo>
                    <a:cubicBezTo>
                      <a:pt x="6770" y="9873"/>
                      <a:pt x="7197" y="9960"/>
                      <a:pt x="7648" y="9999"/>
                    </a:cubicBezTo>
                    <a:cubicBezTo>
                      <a:pt x="7648" y="9999"/>
                      <a:pt x="7659" y="9999"/>
                      <a:pt x="1378" y="19271"/>
                    </a:cubicBezTo>
                    <a:cubicBezTo>
                      <a:pt x="1378" y="19271"/>
                      <a:pt x="1362" y="19277"/>
                      <a:pt x="3841" y="8396"/>
                    </a:cubicBezTo>
                    <a:close/>
                    <a:moveTo>
                      <a:pt x="12712" y="8396"/>
                    </a:moveTo>
                    <a:cubicBezTo>
                      <a:pt x="12712" y="8396"/>
                      <a:pt x="13634" y="12350"/>
                      <a:pt x="13883" y="13428"/>
                    </a:cubicBezTo>
                    <a:cubicBezTo>
                      <a:pt x="13166" y="13654"/>
                      <a:pt x="12414" y="13835"/>
                      <a:pt x="11627" y="13973"/>
                    </a:cubicBezTo>
                    <a:cubicBezTo>
                      <a:pt x="10746" y="12675"/>
                      <a:pt x="11637" y="13971"/>
                      <a:pt x="8940" y="9999"/>
                    </a:cubicBezTo>
                    <a:cubicBezTo>
                      <a:pt x="9973" y="9913"/>
                      <a:pt x="10823" y="9592"/>
                      <a:pt x="11558" y="9187"/>
                    </a:cubicBezTo>
                    <a:cubicBezTo>
                      <a:pt x="11766" y="9073"/>
                      <a:pt x="11934" y="8947"/>
                      <a:pt x="12109" y="8813"/>
                    </a:cubicBezTo>
                    <a:cubicBezTo>
                      <a:pt x="12302" y="8666"/>
                      <a:pt x="12563" y="8563"/>
                      <a:pt x="12712" y="8396"/>
                    </a:cubicBezTo>
                    <a:close/>
                    <a:moveTo>
                      <a:pt x="8285" y="10458"/>
                    </a:moveTo>
                    <a:cubicBezTo>
                      <a:pt x="8292" y="10468"/>
                      <a:pt x="10443" y="13632"/>
                      <a:pt x="10783" y="14133"/>
                    </a:cubicBezTo>
                    <a:cubicBezTo>
                      <a:pt x="9976" y="14235"/>
                      <a:pt x="9139" y="14282"/>
                      <a:pt x="8285" y="14282"/>
                    </a:cubicBezTo>
                    <a:cubicBezTo>
                      <a:pt x="7435" y="14283"/>
                      <a:pt x="6629" y="14199"/>
                      <a:pt x="5822" y="14090"/>
                    </a:cubicBezTo>
                    <a:cubicBezTo>
                      <a:pt x="6817" y="12630"/>
                      <a:pt x="6063" y="13721"/>
                      <a:pt x="8285" y="10458"/>
                    </a:cubicBezTo>
                    <a:close/>
                    <a:moveTo>
                      <a:pt x="14004" y="14005"/>
                    </a:moveTo>
                    <a:cubicBezTo>
                      <a:pt x="14328" y="15406"/>
                      <a:pt x="14007" y="14001"/>
                      <a:pt x="15227" y="19271"/>
                    </a:cubicBezTo>
                    <a:cubicBezTo>
                      <a:pt x="15227" y="19271"/>
                      <a:pt x="12843" y="15759"/>
                      <a:pt x="11971" y="14475"/>
                    </a:cubicBezTo>
                    <a:cubicBezTo>
                      <a:pt x="12671" y="14349"/>
                      <a:pt x="13357" y="14198"/>
                      <a:pt x="14004" y="14005"/>
                    </a:cubicBezTo>
                    <a:close/>
                  </a:path>
                </a:pathLst>
              </a:custGeom>
              <a:solidFill>
                <a:srgbClr val="FFFFFF"/>
              </a:solid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baseline="30000">
                  <a:solidFill>
                    <a:srgbClr val="205CA0"/>
                  </a:solidFill>
                  <a:latin typeface="Arial"/>
                  <a:ea typeface="Arial"/>
                  <a:cs typeface="Arial"/>
                  <a:sym typeface="Arial"/>
                </a:endParaRPr>
              </a:p>
            </p:txBody>
          </p:sp>
        </p:grpSp>
      </p:grpSp>
      <p:grpSp>
        <p:nvGrpSpPr>
          <p:cNvPr id="229" name="Google Shape;229;p32"/>
          <p:cNvGrpSpPr/>
          <p:nvPr/>
        </p:nvGrpSpPr>
        <p:grpSpPr>
          <a:xfrm>
            <a:off x="3574121" y="982284"/>
            <a:ext cx="992470" cy="971278"/>
            <a:chOff x="4688024" y="633437"/>
            <a:chExt cx="1322940" cy="1295038"/>
          </a:xfrm>
        </p:grpSpPr>
        <p:grpSp>
          <p:nvGrpSpPr>
            <p:cNvPr id="230" name="Google Shape;230;p32"/>
            <p:cNvGrpSpPr/>
            <p:nvPr/>
          </p:nvGrpSpPr>
          <p:grpSpPr>
            <a:xfrm>
              <a:off x="4688024" y="830150"/>
              <a:ext cx="1322940" cy="1098325"/>
              <a:chOff x="745938" y="559625"/>
              <a:chExt cx="1490133" cy="1098325"/>
            </a:xfrm>
          </p:grpSpPr>
          <p:sp>
            <p:nvSpPr>
              <p:cNvPr id="231" name="Google Shape;231;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2" name="Google Shape;232;p32"/>
              <p:cNvSpPr txBox="1"/>
              <p:nvPr/>
            </p:nvSpPr>
            <p:spPr>
              <a:xfrm>
                <a:off x="749571" y="877950"/>
                <a:ext cx="1486500" cy="780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Team Members</a:t>
                </a:r>
                <a:endParaRPr sz="1100" b="0" i="0" u="none" strike="noStrike" cap="none">
                  <a:solidFill>
                    <a:srgbClr val="FFFFFF"/>
                  </a:solidFill>
                  <a:latin typeface="Arial"/>
                  <a:ea typeface="Arial"/>
                  <a:cs typeface="Arial"/>
                  <a:sym typeface="Arial"/>
                </a:endParaRPr>
              </a:p>
            </p:txBody>
          </p:sp>
        </p:grpSp>
        <p:grpSp>
          <p:nvGrpSpPr>
            <p:cNvPr id="233" name="Google Shape;233;p32"/>
            <p:cNvGrpSpPr/>
            <p:nvPr/>
          </p:nvGrpSpPr>
          <p:grpSpPr>
            <a:xfrm>
              <a:off x="5150788" y="633437"/>
              <a:ext cx="397500" cy="396900"/>
              <a:chOff x="5150788" y="633437"/>
              <a:chExt cx="397500" cy="396900"/>
            </a:xfrm>
          </p:grpSpPr>
          <p:sp>
            <p:nvSpPr>
              <p:cNvPr id="234" name="Google Shape;234;p32"/>
              <p:cNvSpPr/>
              <p:nvPr/>
            </p:nvSpPr>
            <p:spPr>
              <a:xfrm>
                <a:off x="51507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35" name="Google Shape;235;p32"/>
              <p:cNvSpPr/>
              <p:nvPr/>
            </p:nvSpPr>
            <p:spPr>
              <a:xfrm>
                <a:off x="5242315" y="703096"/>
                <a:ext cx="214359" cy="257634"/>
              </a:xfrm>
              <a:custGeom>
                <a:avLst/>
                <a:gdLst/>
                <a:ahLst/>
                <a:cxnLst/>
                <a:rect l="l" t="t" r="r" b="b"/>
                <a:pathLst>
                  <a:path w="21522" h="21600" extrusionOk="0">
                    <a:moveTo>
                      <a:pt x="7793" y="0"/>
                    </a:moveTo>
                    <a:cubicBezTo>
                      <a:pt x="5603" y="0"/>
                      <a:pt x="5197" y="971"/>
                      <a:pt x="5197" y="1797"/>
                    </a:cubicBezTo>
                    <a:lnTo>
                      <a:pt x="5197" y="2137"/>
                    </a:lnTo>
                    <a:lnTo>
                      <a:pt x="451" y="2137"/>
                    </a:lnTo>
                    <a:cubicBezTo>
                      <a:pt x="277" y="2137"/>
                      <a:pt x="131" y="2219"/>
                      <a:pt x="44" y="2364"/>
                    </a:cubicBezTo>
                    <a:cubicBezTo>
                      <a:pt x="-43" y="2509"/>
                      <a:pt x="6" y="2656"/>
                      <a:pt x="122" y="2753"/>
                    </a:cubicBezTo>
                    <a:lnTo>
                      <a:pt x="5197" y="6963"/>
                    </a:lnTo>
                    <a:lnTo>
                      <a:pt x="5197" y="7918"/>
                    </a:lnTo>
                    <a:lnTo>
                      <a:pt x="451" y="7918"/>
                    </a:lnTo>
                    <a:cubicBezTo>
                      <a:pt x="277" y="7918"/>
                      <a:pt x="131" y="7999"/>
                      <a:pt x="44" y="8145"/>
                    </a:cubicBezTo>
                    <a:cubicBezTo>
                      <a:pt x="-43" y="8290"/>
                      <a:pt x="6" y="8436"/>
                      <a:pt x="122" y="8533"/>
                    </a:cubicBezTo>
                    <a:lnTo>
                      <a:pt x="5197" y="12759"/>
                    </a:lnTo>
                    <a:lnTo>
                      <a:pt x="5197" y="13601"/>
                    </a:lnTo>
                    <a:lnTo>
                      <a:pt x="451" y="13601"/>
                    </a:lnTo>
                    <a:cubicBezTo>
                      <a:pt x="277" y="13601"/>
                      <a:pt x="131" y="13667"/>
                      <a:pt x="44" y="13812"/>
                    </a:cubicBezTo>
                    <a:cubicBezTo>
                      <a:pt x="-43" y="13956"/>
                      <a:pt x="6" y="14104"/>
                      <a:pt x="122" y="14200"/>
                    </a:cubicBezTo>
                    <a:lnTo>
                      <a:pt x="5197" y="18394"/>
                    </a:lnTo>
                    <a:lnTo>
                      <a:pt x="5197" y="19430"/>
                    </a:lnTo>
                    <a:cubicBezTo>
                      <a:pt x="5197" y="20694"/>
                      <a:pt x="6275" y="21600"/>
                      <a:pt x="7793" y="21600"/>
                    </a:cubicBezTo>
                    <a:lnTo>
                      <a:pt x="13837" y="21600"/>
                    </a:lnTo>
                    <a:cubicBezTo>
                      <a:pt x="15385" y="21600"/>
                      <a:pt x="16452" y="20694"/>
                      <a:pt x="16452" y="19430"/>
                    </a:cubicBezTo>
                    <a:lnTo>
                      <a:pt x="16452" y="18297"/>
                    </a:lnTo>
                    <a:lnTo>
                      <a:pt x="21392" y="14200"/>
                    </a:lnTo>
                    <a:cubicBezTo>
                      <a:pt x="21538" y="14104"/>
                      <a:pt x="21557" y="13956"/>
                      <a:pt x="21470" y="13812"/>
                    </a:cubicBezTo>
                    <a:cubicBezTo>
                      <a:pt x="21440" y="13667"/>
                      <a:pt x="21276" y="13601"/>
                      <a:pt x="21102" y="13601"/>
                    </a:cubicBezTo>
                    <a:lnTo>
                      <a:pt x="16452" y="13601"/>
                    </a:lnTo>
                    <a:lnTo>
                      <a:pt x="16452" y="12662"/>
                    </a:lnTo>
                    <a:lnTo>
                      <a:pt x="21392" y="8533"/>
                    </a:lnTo>
                    <a:cubicBezTo>
                      <a:pt x="21538" y="8436"/>
                      <a:pt x="21557" y="8290"/>
                      <a:pt x="21470" y="8145"/>
                    </a:cubicBezTo>
                    <a:cubicBezTo>
                      <a:pt x="21440" y="7999"/>
                      <a:pt x="21276" y="7918"/>
                      <a:pt x="21102" y="7918"/>
                    </a:cubicBezTo>
                    <a:lnTo>
                      <a:pt x="16452" y="7918"/>
                    </a:lnTo>
                    <a:lnTo>
                      <a:pt x="16452" y="6865"/>
                    </a:lnTo>
                    <a:lnTo>
                      <a:pt x="21392" y="2753"/>
                    </a:lnTo>
                    <a:cubicBezTo>
                      <a:pt x="21538" y="2656"/>
                      <a:pt x="21557" y="2509"/>
                      <a:pt x="21470" y="2364"/>
                    </a:cubicBezTo>
                    <a:cubicBezTo>
                      <a:pt x="21440" y="2219"/>
                      <a:pt x="21276" y="2137"/>
                      <a:pt x="21102" y="2137"/>
                    </a:cubicBezTo>
                    <a:lnTo>
                      <a:pt x="16452" y="2137"/>
                    </a:lnTo>
                    <a:cubicBezTo>
                      <a:pt x="16433" y="892"/>
                      <a:pt x="15342" y="0"/>
                      <a:pt x="13837" y="0"/>
                    </a:cubicBezTo>
                    <a:lnTo>
                      <a:pt x="7793" y="0"/>
                    </a:lnTo>
                    <a:close/>
                    <a:moveTo>
                      <a:pt x="7793" y="696"/>
                    </a:moveTo>
                    <a:lnTo>
                      <a:pt x="13837" y="696"/>
                    </a:lnTo>
                    <a:cubicBezTo>
                      <a:pt x="14888" y="696"/>
                      <a:pt x="15561" y="1295"/>
                      <a:pt x="15561" y="2170"/>
                    </a:cubicBezTo>
                    <a:lnTo>
                      <a:pt x="15561" y="2445"/>
                    </a:lnTo>
                    <a:cubicBezTo>
                      <a:pt x="15551" y="2477"/>
                      <a:pt x="15484" y="2475"/>
                      <a:pt x="15484" y="2510"/>
                    </a:cubicBezTo>
                    <a:cubicBezTo>
                      <a:pt x="15484" y="2550"/>
                      <a:pt x="15550" y="2541"/>
                      <a:pt x="15561" y="2575"/>
                    </a:cubicBezTo>
                    <a:lnTo>
                      <a:pt x="15561" y="8225"/>
                    </a:lnTo>
                    <a:cubicBezTo>
                      <a:pt x="15551" y="8259"/>
                      <a:pt x="15484" y="8252"/>
                      <a:pt x="15484" y="8290"/>
                    </a:cubicBezTo>
                    <a:cubicBezTo>
                      <a:pt x="15484" y="8330"/>
                      <a:pt x="15550" y="8321"/>
                      <a:pt x="15561" y="8355"/>
                    </a:cubicBezTo>
                    <a:lnTo>
                      <a:pt x="15561" y="13893"/>
                    </a:lnTo>
                    <a:cubicBezTo>
                      <a:pt x="15550" y="13927"/>
                      <a:pt x="15484" y="13918"/>
                      <a:pt x="15484" y="13957"/>
                    </a:cubicBezTo>
                    <a:cubicBezTo>
                      <a:pt x="15484" y="13997"/>
                      <a:pt x="15550" y="13988"/>
                      <a:pt x="15561" y="14022"/>
                    </a:cubicBezTo>
                    <a:lnTo>
                      <a:pt x="15561" y="19430"/>
                    </a:lnTo>
                    <a:cubicBezTo>
                      <a:pt x="15561" y="20305"/>
                      <a:pt x="14888" y="20871"/>
                      <a:pt x="13837" y="20871"/>
                    </a:cubicBezTo>
                    <a:lnTo>
                      <a:pt x="7793" y="20871"/>
                    </a:lnTo>
                    <a:cubicBezTo>
                      <a:pt x="6742" y="20871"/>
                      <a:pt x="6049" y="20305"/>
                      <a:pt x="6049" y="19430"/>
                    </a:cubicBezTo>
                    <a:lnTo>
                      <a:pt x="6049" y="1797"/>
                    </a:lnTo>
                    <a:cubicBezTo>
                      <a:pt x="6049" y="1214"/>
                      <a:pt x="6275" y="696"/>
                      <a:pt x="7793" y="696"/>
                    </a:cubicBezTo>
                    <a:close/>
                    <a:moveTo>
                      <a:pt x="10737" y="2137"/>
                    </a:moveTo>
                    <a:cubicBezTo>
                      <a:pt x="9059" y="2137"/>
                      <a:pt x="7754" y="3284"/>
                      <a:pt x="7754" y="4663"/>
                    </a:cubicBezTo>
                    <a:cubicBezTo>
                      <a:pt x="7754" y="6066"/>
                      <a:pt x="9088" y="7141"/>
                      <a:pt x="10737" y="7141"/>
                    </a:cubicBezTo>
                    <a:cubicBezTo>
                      <a:pt x="12416" y="7141"/>
                      <a:pt x="13760" y="6066"/>
                      <a:pt x="13760" y="4663"/>
                    </a:cubicBezTo>
                    <a:cubicBezTo>
                      <a:pt x="13759" y="3284"/>
                      <a:pt x="12387" y="2137"/>
                      <a:pt x="10737" y="2137"/>
                    </a:cubicBezTo>
                    <a:close/>
                    <a:moveTo>
                      <a:pt x="1458" y="2850"/>
                    </a:moveTo>
                    <a:lnTo>
                      <a:pt x="5197" y="2850"/>
                    </a:lnTo>
                    <a:lnTo>
                      <a:pt x="5197" y="5959"/>
                    </a:lnTo>
                    <a:lnTo>
                      <a:pt x="1458" y="2850"/>
                    </a:lnTo>
                    <a:close/>
                    <a:moveTo>
                      <a:pt x="10737" y="2850"/>
                    </a:moveTo>
                    <a:cubicBezTo>
                      <a:pt x="11953" y="2850"/>
                      <a:pt x="12888" y="3671"/>
                      <a:pt x="12888" y="4663"/>
                    </a:cubicBezTo>
                    <a:cubicBezTo>
                      <a:pt x="12888" y="5679"/>
                      <a:pt x="11924" y="6444"/>
                      <a:pt x="10737" y="6444"/>
                    </a:cubicBezTo>
                    <a:cubicBezTo>
                      <a:pt x="9522" y="6445"/>
                      <a:pt x="8607" y="5679"/>
                      <a:pt x="8607" y="4663"/>
                    </a:cubicBezTo>
                    <a:cubicBezTo>
                      <a:pt x="8607" y="3671"/>
                      <a:pt x="9551" y="2850"/>
                      <a:pt x="10737" y="2850"/>
                    </a:cubicBezTo>
                    <a:close/>
                    <a:moveTo>
                      <a:pt x="16452" y="2850"/>
                    </a:moveTo>
                    <a:lnTo>
                      <a:pt x="20075" y="2850"/>
                    </a:lnTo>
                    <a:lnTo>
                      <a:pt x="16452" y="5845"/>
                    </a:lnTo>
                    <a:lnTo>
                      <a:pt x="16452" y="2850"/>
                    </a:lnTo>
                    <a:close/>
                    <a:moveTo>
                      <a:pt x="10737" y="7918"/>
                    </a:moveTo>
                    <a:cubicBezTo>
                      <a:pt x="9059" y="7918"/>
                      <a:pt x="7754" y="9065"/>
                      <a:pt x="7754" y="10444"/>
                    </a:cubicBezTo>
                    <a:cubicBezTo>
                      <a:pt x="7754" y="11847"/>
                      <a:pt x="9088" y="12921"/>
                      <a:pt x="10737" y="12921"/>
                    </a:cubicBezTo>
                    <a:cubicBezTo>
                      <a:pt x="12416" y="12921"/>
                      <a:pt x="13760" y="11847"/>
                      <a:pt x="13760" y="10444"/>
                    </a:cubicBezTo>
                    <a:cubicBezTo>
                      <a:pt x="13759" y="9065"/>
                      <a:pt x="12387" y="7918"/>
                      <a:pt x="10737" y="7918"/>
                    </a:cubicBezTo>
                    <a:close/>
                    <a:moveTo>
                      <a:pt x="1458" y="8646"/>
                    </a:moveTo>
                    <a:lnTo>
                      <a:pt x="5197" y="8646"/>
                    </a:lnTo>
                    <a:lnTo>
                      <a:pt x="5197" y="11739"/>
                    </a:lnTo>
                    <a:lnTo>
                      <a:pt x="1458" y="8646"/>
                    </a:lnTo>
                    <a:close/>
                    <a:moveTo>
                      <a:pt x="10737" y="8646"/>
                    </a:moveTo>
                    <a:cubicBezTo>
                      <a:pt x="11953" y="8646"/>
                      <a:pt x="12888" y="9452"/>
                      <a:pt x="12888" y="10444"/>
                    </a:cubicBezTo>
                    <a:cubicBezTo>
                      <a:pt x="12888" y="11460"/>
                      <a:pt x="11924" y="12225"/>
                      <a:pt x="10737" y="12225"/>
                    </a:cubicBezTo>
                    <a:cubicBezTo>
                      <a:pt x="9522" y="12225"/>
                      <a:pt x="8607" y="11460"/>
                      <a:pt x="8607" y="10444"/>
                    </a:cubicBezTo>
                    <a:cubicBezTo>
                      <a:pt x="8607" y="9452"/>
                      <a:pt x="9551" y="8646"/>
                      <a:pt x="10737" y="8646"/>
                    </a:cubicBezTo>
                    <a:close/>
                    <a:moveTo>
                      <a:pt x="16452" y="8646"/>
                    </a:moveTo>
                    <a:lnTo>
                      <a:pt x="20075" y="8646"/>
                    </a:lnTo>
                    <a:lnTo>
                      <a:pt x="16452" y="11642"/>
                    </a:lnTo>
                    <a:lnTo>
                      <a:pt x="16452" y="8646"/>
                    </a:lnTo>
                    <a:close/>
                    <a:moveTo>
                      <a:pt x="10737" y="13601"/>
                    </a:moveTo>
                    <a:cubicBezTo>
                      <a:pt x="9059" y="13601"/>
                      <a:pt x="7754" y="14698"/>
                      <a:pt x="7754" y="16095"/>
                    </a:cubicBezTo>
                    <a:cubicBezTo>
                      <a:pt x="7754" y="17491"/>
                      <a:pt x="9088" y="18604"/>
                      <a:pt x="10737" y="18604"/>
                    </a:cubicBezTo>
                    <a:cubicBezTo>
                      <a:pt x="12416" y="18604"/>
                      <a:pt x="13760" y="17491"/>
                      <a:pt x="13760" y="16095"/>
                    </a:cubicBezTo>
                    <a:cubicBezTo>
                      <a:pt x="13759" y="14699"/>
                      <a:pt x="12387" y="13601"/>
                      <a:pt x="10737" y="13601"/>
                    </a:cubicBezTo>
                    <a:close/>
                    <a:moveTo>
                      <a:pt x="1458" y="14314"/>
                    </a:moveTo>
                    <a:lnTo>
                      <a:pt x="5197" y="14314"/>
                    </a:lnTo>
                    <a:lnTo>
                      <a:pt x="5197" y="17390"/>
                    </a:lnTo>
                    <a:lnTo>
                      <a:pt x="1458" y="14314"/>
                    </a:lnTo>
                    <a:close/>
                    <a:moveTo>
                      <a:pt x="10737" y="14314"/>
                    </a:moveTo>
                    <a:cubicBezTo>
                      <a:pt x="11953" y="14314"/>
                      <a:pt x="12888" y="15108"/>
                      <a:pt x="12888" y="16095"/>
                    </a:cubicBezTo>
                    <a:cubicBezTo>
                      <a:pt x="12888" y="17106"/>
                      <a:pt x="11924" y="17876"/>
                      <a:pt x="10737" y="17876"/>
                    </a:cubicBezTo>
                    <a:cubicBezTo>
                      <a:pt x="9522" y="17876"/>
                      <a:pt x="8607" y="17106"/>
                      <a:pt x="8607" y="16095"/>
                    </a:cubicBezTo>
                    <a:cubicBezTo>
                      <a:pt x="8607" y="15108"/>
                      <a:pt x="9551" y="14314"/>
                      <a:pt x="10737" y="14314"/>
                    </a:cubicBezTo>
                    <a:close/>
                    <a:moveTo>
                      <a:pt x="16452" y="14314"/>
                    </a:moveTo>
                    <a:lnTo>
                      <a:pt x="20075" y="14314"/>
                    </a:lnTo>
                    <a:lnTo>
                      <a:pt x="16452" y="17293"/>
                    </a:lnTo>
                    <a:lnTo>
                      <a:pt x="16452" y="14314"/>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sp>
        <p:nvSpPr>
          <p:cNvPr id="236" name="Google Shape;236;p32"/>
          <p:cNvSpPr/>
          <p:nvPr/>
        </p:nvSpPr>
        <p:spPr>
          <a:xfrm>
            <a:off x="442395"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7" name="Google Shape;237;p32"/>
          <p:cNvSpPr txBox="1"/>
          <p:nvPr/>
        </p:nvSpPr>
        <p:spPr>
          <a:xfrm>
            <a:off x="470541"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Objectives</a:t>
            </a:r>
            <a:endParaRPr sz="900" b="0" i="0" u="none" strike="noStrike" cap="none">
              <a:solidFill>
                <a:srgbClr val="434343"/>
              </a:solidFill>
              <a:latin typeface="Arial"/>
              <a:ea typeface="Arial"/>
              <a:cs typeface="Arial"/>
              <a:sym typeface="Arial"/>
            </a:endParaRPr>
          </a:p>
        </p:txBody>
      </p:sp>
      <p:sp>
        <p:nvSpPr>
          <p:cNvPr id="238" name="Google Shape;238;p32"/>
          <p:cNvSpPr/>
          <p:nvPr/>
        </p:nvSpPr>
        <p:spPr>
          <a:xfrm>
            <a:off x="442395"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9" name="Google Shape;239;p32"/>
          <p:cNvSpPr txBox="1"/>
          <p:nvPr/>
        </p:nvSpPr>
        <p:spPr>
          <a:xfrm>
            <a:off x="442353"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40" name="Google Shape;240;p32"/>
          <p:cNvSpPr/>
          <p:nvPr/>
        </p:nvSpPr>
        <p:spPr>
          <a:xfrm>
            <a:off x="442395"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1" name="Google Shape;241;p32"/>
          <p:cNvSpPr txBox="1"/>
          <p:nvPr/>
        </p:nvSpPr>
        <p:spPr>
          <a:xfrm>
            <a:off x="470541" y="3530306"/>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Obstacles</a:t>
            </a:r>
            <a:endParaRPr sz="900" b="0" i="0" u="none" strike="noStrike" cap="none">
              <a:solidFill>
                <a:srgbClr val="434343"/>
              </a:solidFill>
              <a:latin typeface="Arial"/>
              <a:ea typeface="Arial"/>
              <a:cs typeface="Arial"/>
              <a:sym typeface="Arial"/>
            </a:endParaRPr>
          </a:p>
        </p:txBody>
      </p:sp>
      <p:sp>
        <p:nvSpPr>
          <p:cNvPr id="242" name="Google Shape;242;p32"/>
          <p:cNvSpPr/>
          <p:nvPr/>
        </p:nvSpPr>
        <p:spPr>
          <a:xfrm>
            <a:off x="442395"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3" name="Google Shape;243;p32"/>
          <p:cNvSpPr txBox="1"/>
          <p:nvPr/>
        </p:nvSpPr>
        <p:spPr>
          <a:xfrm>
            <a:off x="470541"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Stakeholder Management</a:t>
            </a:r>
            <a:endParaRPr sz="900" b="0" i="0" u="none" strike="noStrike" cap="none">
              <a:solidFill>
                <a:srgbClr val="434343"/>
              </a:solidFill>
              <a:latin typeface="Arial"/>
              <a:ea typeface="Arial"/>
              <a:cs typeface="Arial"/>
              <a:sym typeface="Arial"/>
            </a:endParaRPr>
          </a:p>
        </p:txBody>
      </p:sp>
      <p:sp>
        <p:nvSpPr>
          <p:cNvPr id="244" name="Google Shape;244;p32"/>
          <p:cNvSpPr/>
          <p:nvPr/>
        </p:nvSpPr>
        <p:spPr>
          <a:xfrm>
            <a:off x="1487633"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5" name="Google Shape;245;p32"/>
          <p:cNvSpPr txBox="1"/>
          <p:nvPr/>
        </p:nvSpPr>
        <p:spPr>
          <a:xfrm>
            <a:off x="1515780"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Communication Strategy</a:t>
            </a:r>
            <a:endParaRPr sz="900" b="0" i="0" u="none" strike="noStrike" cap="none">
              <a:solidFill>
                <a:srgbClr val="434343"/>
              </a:solidFill>
              <a:latin typeface="Arial"/>
              <a:ea typeface="Arial"/>
              <a:cs typeface="Arial"/>
              <a:sym typeface="Arial"/>
            </a:endParaRPr>
          </a:p>
        </p:txBody>
      </p:sp>
      <p:sp>
        <p:nvSpPr>
          <p:cNvPr id="246" name="Google Shape;246;p32"/>
          <p:cNvSpPr/>
          <p:nvPr/>
        </p:nvSpPr>
        <p:spPr>
          <a:xfrm>
            <a:off x="1487633"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7" name="Google Shape;247;p32"/>
          <p:cNvSpPr txBox="1"/>
          <p:nvPr/>
        </p:nvSpPr>
        <p:spPr>
          <a:xfrm>
            <a:off x="1487590"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Backlog Management</a:t>
            </a:r>
            <a:endParaRPr sz="900" b="0" i="0" u="none" strike="noStrike" cap="none">
              <a:solidFill>
                <a:srgbClr val="434343"/>
              </a:solidFill>
              <a:latin typeface="Arial"/>
              <a:ea typeface="Arial"/>
              <a:cs typeface="Arial"/>
              <a:sym typeface="Arial"/>
            </a:endParaRPr>
          </a:p>
        </p:txBody>
      </p:sp>
      <p:sp>
        <p:nvSpPr>
          <p:cNvPr id="248" name="Google Shape;248;p32"/>
          <p:cNvSpPr/>
          <p:nvPr/>
        </p:nvSpPr>
        <p:spPr>
          <a:xfrm>
            <a:off x="1487633"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9" name="Google Shape;249;p32"/>
          <p:cNvSpPr txBox="1"/>
          <p:nvPr/>
        </p:nvSpPr>
        <p:spPr>
          <a:xfrm>
            <a:off x="1515770" y="3521869"/>
            <a:ext cx="936300" cy="593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0" name="Google Shape;250;p32"/>
          <p:cNvSpPr/>
          <p:nvPr/>
        </p:nvSpPr>
        <p:spPr>
          <a:xfrm>
            <a:off x="1487633"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1" name="Google Shape;251;p32"/>
          <p:cNvSpPr txBox="1"/>
          <p:nvPr/>
        </p:nvSpPr>
        <p:spPr>
          <a:xfrm>
            <a:off x="1515780"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Data Architecture</a:t>
            </a:r>
            <a:endParaRPr sz="900" b="0" i="0" u="none" strike="noStrike" cap="none">
              <a:solidFill>
                <a:srgbClr val="434343"/>
              </a:solidFill>
              <a:latin typeface="Arial"/>
              <a:ea typeface="Arial"/>
              <a:cs typeface="Arial"/>
              <a:sym typeface="Arial"/>
            </a:endParaRPr>
          </a:p>
        </p:txBody>
      </p:sp>
      <p:sp>
        <p:nvSpPr>
          <p:cNvPr id="252" name="Google Shape;252;p32"/>
          <p:cNvSpPr/>
          <p:nvPr/>
        </p:nvSpPr>
        <p:spPr>
          <a:xfrm>
            <a:off x="2530892"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3" name="Google Shape;253;p32"/>
          <p:cNvSpPr txBox="1"/>
          <p:nvPr/>
        </p:nvSpPr>
        <p:spPr>
          <a:xfrm>
            <a:off x="2559039"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Team Structure</a:t>
            </a:r>
            <a:endParaRPr sz="900" b="0" i="0" u="none" strike="noStrike" cap="none">
              <a:solidFill>
                <a:srgbClr val="434343"/>
              </a:solidFill>
              <a:latin typeface="Arial"/>
              <a:ea typeface="Arial"/>
              <a:cs typeface="Arial"/>
              <a:sym typeface="Arial"/>
            </a:endParaRPr>
          </a:p>
        </p:txBody>
      </p:sp>
      <p:sp>
        <p:nvSpPr>
          <p:cNvPr id="254" name="Google Shape;254;p32"/>
          <p:cNvSpPr/>
          <p:nvPr/>
        </p:nvSpPr>
        <p:spPr>
          <a:xfrm>
            <a:off x="2530892"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5" name="Google Shape;255;p32"/>
          <p:cNvSpPr txBox="1"/>
          <p:nvPr/>
        </p:nvSpPr>
        <p:spPr>
          <a:xfrm>
            <a:off x="2530849"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Committees</a:t>
            </a:r>
            <a:endParaRPr sz="900" b="0" i="0" u="none" strike="noStrike" cap="none">
              <a:solidFill>
                <a:srgbClr val="434343"/>
              </a:solidFill>
              <a:latin typeface="Arial"/>
              <a:ea typeface="Arial"/>
              <a:cs typeface="Arial"/>
              <a:sym typeface="Arial"/>
            </a:endParaRPr>
          </a:p>
        </p:txBody>
      </p:sp>
      <p:sp>
        <p:nvSpPr>
          <p:cNvPr id="256" name="Google Shape;256;p32"/>
          <p:cNvSpPr/>
          <p:nvPr/>
        </p:nvSpPr>
        <p:spPr>
          <a:xfrm>
            <a:off x="2530892"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7" name="Google Shape;257;p32"/>
          <p:cNvSpPr txBox="1"/>
          <p:nvPr/>
        </p:nvSpPr>
        <p:spPr>
          <a:xfrm>
            <a:off x="2559039"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Development Approach</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8" name="Google Shape;258;p32"/>
          <p:cNvSpPr/>
          <p:nvPr/>
        </p:nvSpPr>
        <p:spPr>
          <a:xfrm>
            <a:off x="2530892"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9" name="Google Shape;259;p32"/>
          <p:cNvSpPr txBox="1"/>
          <p:nvPr/>
        </p:nvSpPr>
        <p:spPr>
          <a:xfrm>
            <a:off x="2559039"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Support and Administration</a:t>
            </a:r>
            <a:endParaRPr sz="900" b="0" i="0" u="none" strike="noStrike" cap="none">
              <a:solidFill>
                <a:srgbClr val="434343"/>
              </a:solidFill>
              <a:latin typeface="Arial"/>
              <a:ea typeface="Arial"/>
              <a:cs typeface="Arial"/>
              <a:sym typeface="Arial"/>
            </a:endParaRPr>
          </a:p>
        </p:txBody>
      </p:sp>
      <p:sp>
        <p:nvSpPr>
          <p:cNvPr id="260" name="Google Shape;260;p32"/>
          <p:cNvSpPr/>
          <p:nvPr/>
        </p:nvSpPr>
        <p:spPr>
          <a:xfrm>
            <a:off x="399105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1" name="Google Shape;261;p32"/>
          <p:cNvSpPr/>
          <p:nvPr/>
        </p:nvSpPr>
        <p:spPr>
          <a:xfrm>
            <a:off x="3574160"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2" name="Google Shape;262;p32"/>
          <p:cNvSpPr txBox="1"/>
          <p:nvPr/>
        </p:nvSpPr>
        <p:spPr>
          <a:xfrm>
            <a:off x="3602307"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Roles</a:t>
            </a:r>
            <a:endParaRPr sz="900" b="0" i="0" u="none" strike="noStrike" cap="none">
              <a:solidFill>
                <a:srgbClr val="434343"/>
              </a:solidFill>
              <a:latin typeface="Arial"/>
              <a:ea typeface="Arial"/>
              <a:cs typeface="Arial"/>
              <a:sym typeface="Arial"/>
            </a:endParaRPr>
          </a:p>
        </p:txBody>
      </p:sp>
      <p:sp>
        <p:nvSpPr>
          <p:cNvPr id="263" name="Google Shape;263;p32"/>
          <p:cNvSpPr/>
          <p:nvPr/>
        </p:nvSpPr>
        <p:spPr>
          <a:xfrm>
            <a:off x="3574160"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4" name="Google Shape;264;p32"/>
          <p:cNvSpPr txBox="1"/>
          <p:nvPr/>
        </p:nvSpPr>
        <p:spPr>
          <a:xfrm>
            <a:off x="3574118"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Responsibilities</a:t>
            </a:r>
            <a:endParaRPr sz="900" b="0" i="0" u="none" strike="noStrike" cap="none">
              <a:solidFill>
                <a:srgbClr val="434343"/>
              </a:solidFill>
              <a:latin typeface="Arial"/>
              <a:ea typeface="Arial"/>
              <a:cs typeface="Arial"/>
              <a:sym typeface="Arial"/>
            </a:endParaRPr>
          </a:p>
        </p:txBody>
      </p:sp>
      <p:sp>
        <p:nvSpPr>
          <p:cNvPr id="265" name="Google Shape;265;p32"/>
          <p:cNvSpPr/>
          <p:nvPr/>
        </p:nvSpPr>
        <p:spPr>
          <a:xfrm>
            <a:off x="3574160"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6" name="Google Shape;266;p32"/>
          <p:cNvSpPr txBox="1"/>
          <p:nvPr/>
        </p:nvSpPr>
        <p:spPr>
          <a:xfrm>
            <a:off x="3602307"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Skills</a:t>
            </a:r>
            <a:endParaRPr sz="900" b="0" i="0" u="none" strike="noStrike" cap="none">
              <a:solidFill>
                <a:srgbClr val="434343"/>
              </a:solidFill>
              <a:latin typeface="Arial"/>
              <a:ea typeface="Arial"/>
              <a:cs typeface="Arial"/>
              <a:sym typeface="Arial"/>
            </a:endParaRPr>
          </a:p>
        </p:txBody>
      </p:sp>
      <p:sp>
        <p:nvSpPr>
          <p:cNvPr id="267" name="Google Shape;267;p32"/>
          <p:cNvSpPr/>
          <p:nvPr/>
        </p:nvSpPr>
        <p:spPr>
          <a:xfrm>
            <a:off x="3574160"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8" name="Google Shape;268;p32"/>
          <p:cNvSpPr txBox="1"/>
          <p:nvPr/>
        </p:nvSpPr>
        <p:spPr>
          <a:xfrm>
            <a:off x="3602307"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Partner Management</a:t>
            </a:r>
            <a:endParaRPr sz="900" b="0" i="0" u="none" strike="noStrike" cap="none">
              <a:solidFill>
                <a:srgbClr val="434343"/>
              </a:solidFill>
              <a:latin typeface="Arial"/>
              <a:ea typeface="Arial"/>
              <a:cs typeface="Arial"/>
              <a:sym typeface="Arial"/>
            </a:endParaRPr>
          </a:p>
        </p:txBody>
      </p:sp>
      <p:sp>
        <p:nvSpPr>
          <p:cNvPr id="269" name="Google Shape;269;p32"/>
          <p:cNvSpPr/>
          <p:nvPr/>
        </p:nvSpPr>
        <p:spPr>
          <a:xfrm>
            <a:off x="5036324"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0" name="Google Shape;270;p32"/>
          <p:cNvSpPr/>
          <p:nvPr/>
        </p:nvSpPr>
        <p:spPr>
          <a:xfrm>
            <a:off x="4619426"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1" name="Google Shape;271;p32"/>
          <p:cNvSpPr txBox="1"/>
          <p:nvPr/>
        </p:nvSpPr>
        <p:spPr>
          <a:xfrm>
            <a:off x="4647573"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Technology</a:t>
            </a:r>
            <a:endParaRPr sz="900" b="0" i="0" u="none" strike="noStrike" cap="none">
              <a:solidFill>
                <a:srgbClr val="434343"/>
              </a:solidFill>
              <a:latin typeface="Arial"/>
              <a:ea typeface="Arial"/>
              <a:cs typeface="Arial"/>
              <a:sym typeface="Arial"/>
            </a:endParaRPr>
          </a:p>
        </p:txBody>
      </p:sp>
      <p:sp>
        <p:nvSpPr>
          <p:cNvPr id="272" name="Google Shape;272;p32"/>
          <p:cNvSpPr/>
          <p:nvPr/>
        </p:nvSpPr>
        <p:spPr>
          <a:xfrm>
            <a:off x="4619426"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3" name="Google Shape;273;p32"/>
          <p:cNvSpPr txBox="1"/>
          <p:nvPr/>
        </p:nvSpPr>
        <p:spPr>
          <a:xfrm>
            <a:off x="4619384"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Process</a:t>
            </a:r>
            <a:endParaRPr sz="900" b="0" i="0" u="none" strike="noStrike" cap="none">
              <a:solidFill>
                <a:srgbClr val="434343"/>
              </a:solidFill>
              <a:latin typeface="Arial"/>
              <a:ea typeface="Arial"/>
              <a:cs typeface="Arial"/>
              <a:sym typeface="Arial"/>
            </a:endParaRPr>
          </a:p>
        </p:txBody>
      </p:sp>
      <p:sp>
        <p:nvSpPr>
          <p:cNvPr id="274" name="Google Shape;274;p32"/>
          <p:cNvSpPr/>
          <p:nvPr/>
        </p:nvSpPr>
        <p:spPr>
          <a:xfrm>
            <a:off x="4619426"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5" name="Google Shape;275;p32"/>
          <p:cNvSpPr txBox="1"/>
          <p:nvPr/>
        </p:nvSpPr>
        <p:spPr>
          <a:xfrm>
            <a:off x="4647570"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Personas</a:t>
            </a:r>
            <a:endParaRPr sz="900" b="0" i="0" u="none" strike="noStrike" cap="none">
              <a:solidFill>
                <a:srgbClr val="434343"/>
              </a:solidFill>
              <a:latin typeface="Arial"/>
              <a:ea typeface="Arial"/>
              <a:cs typeface="Arial"/>
              <a:sym typeface="Arial"/>
            </a:endParaRPr>
          </a:p>
        </p:txBody>
      </p:sp>
      <p:sp>
        <p:nvSpPr>
          <p:cNvPr id="276" name="Google Shape;276;p32"/>
          <p:cNvSpPr/>
          <p:nvPr/>
        </p:nvSpPr>
        <p:spPr>
          <a:xfrm>
            <a:off x="4619426"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7" name="Google Shape;277;p32"/>
          <p:cNvSpPr txBox="1"/>
          <p:nvPr/>
        </p:nvSpPr>
        <p:spPr>
          <a:xfrm>
            <a:off x="4647573"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Methodology</a:t>
            </a:r>
            <a:endParaRPr sz="900" b="0" i="0" u="none" strike="noStrike" cap="none">
              <a:solidFill>
                <a:srgbClr val="434343"/>
              </a:solidFill>
              <a:latin typeface="Arial"/>
              <a:ea typeface="Arial"/>
              <a:cs typeface="Arial"/>
              <a:sym typeface="Arial"/>
            </a:endParaRPr>
          </a:p>
        </p:txBody>
      </p:sp>
      <p:sp>
        <p:nvSpPr>
          <p:cNvPr id="278" name="Google Shape;278;p32"/>
          <p:cNvSpPr/>
          <p:nvPr/>
        </p:nvSpPr>
        <p:spPr>
          <a:xfrm>
            <a:off x="607756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9" name="Google Shape;279;p32"/>
          <p:cNvSpPr/>
          <p:nvPr/>
        </p:nvSpPr>
        <p:spPr>
          <a:xfrm>
            <a:off x="5660669"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0" name="Google Shape;280;p32"/>
          <p:cNvSpPr txBox="1"/>
          <p:nvPr/>
        </p:nvSpPr>
        <p:spPr>
          <a:xfrm>
            <a:off x="5688816"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Value</a:t>
            </a:r>
            <a:endParaRPr sz="900" b="0" i="0" u="none" strike="noStrike" cap="none">
              <a:solidFill>
                <a:srgbClr val="434343"/>
              </a:solidFill>
              <a:latin typeface="Arial"/>
              <a:ea typeface="Arial"/>
              <a:cs typeface="Arial"/>
              <a:sym typeface="Arial"/>
            </a:endParaRPr>
          </a:p>
        </p:txBody>
      </p:sp>
      <p:sp>
        <p:nvSpPr>
          <p:cNvPr id="281" name="Google Shape;281;p32"/>
          <p:cNvSpPr/>
          <p:nvPr/>
        </p:nvSpPr>
        <p:spPr>
          <a:xfrm>
            <a:off x="5660669"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2" name="Google Shape;282;p32"/>
          <p:cNvSpPr txBox="1"/>
          <p:nvPr/>
        </p:nvSpPr>
        <p:spPr>
          <a:xfrm>
            <a:off x="5660627"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Capabilities Maturity</a:t>
            </a:r>
            <a:endParaRPr sz="900" b="0" i="0" u="none" strike="noStrike" cap="none">
              <a:solidFill>
                <a:srgbClr val="434343"/>
              </a:solidFill>
              <a:latin typeface="Arial"/>
              <a:ea typeface="Arial"/>
              <a:cs typeface="Arial"/>
              <a:sym typeface="Arial"/>
            </a:endParaRPr>
          </a:p>
        </p:txBody>
      </p:sp>
      <p:sp>
        <p:nvSpPr>
          <p:cNvPr id="283" name="Google Shape;283;p32"/>
          <p:cNvSpPr/>
          <p:nvPr/>
        </p:nvSpPr>
        <p:spPr>
          <a:xfrm>
            <a:off x="5660669"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4" name="Google Shape;284;p32"/>
          <p:cNvSpPr txBox="1"/>
          <p:nvPr/>
        </p:nvSpPr>
        <p:spPr>
          <a:xfrm>
            <a:off x="5688809"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Prioritization</a:t>
            </a:r>
            <a:endParaRPr sz="900" b="0" i="0" u="none" strike="noStrike" cap="none">
              <a:solidFill>
                <a:srgbClr val="434343"/>
              </a:solidFill>
              <a:latin typeface="Arial"/>
              <a:ea typeface="Arial"/>
              <a:cs typeface="Arial"/>
              <a:sym typeface="Arial"/>
            </a:endParaRPr>
          </a:p>
        </p:txBody>
      </p:sp>
      <p:sp>
        <p:nvSpPr>
          <p:cNvPr id="285" name="Google Shape;285;p32"/>
          <p:cNvSpPr/>
          <p:nvPr/>
        </p:nvSpPr>
        <p:spPr>
          <a:xfrm>
            <a:off x="5660669"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6" name="Google Shape;286;p32"/>
          <p:cNvSpPr txBox="1"/>
          <p:nvPr/>
        </p:nvSpPr>
        <p:spPr>
          <a:xfrm>
            <a:off x="5688816"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87" name="Google Shape;287;p32"/>
          <p:cNvSpPr/>
          <p:nvPr/>
        </p:nvSpPr>
        <p:spPr>
          <a:xfrm>
            <a:off x="712083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8" name="Google Shape;288;p32"/>
          <p:cNvSpPr/>
          <p:nvPr/>
        </p:nvSpPr>
        <p:spPr>
          <a:xfrm>
            <a:off x="670393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9" name="Google Shape;289;p32"/>
          <p:cNvSpPr txBox="1"/>
          <p:nvPr/>
        </p:nvSpPr>
        <p:spPr>
          <a:xfrm>
            <a:off x="6732084"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World of Agility</a:t>
            </a:r>
            <a:endParaRPr sz="900" b="0" i="0" u="none" strike="noStrike" cap="none">
              <a:solidFill>
                <a:srgbClr val="434343"/>
              </a:solidFill>
              <a:latin typeface="Arial"/>
              <a:ea typeface="Arial"/>
              <a:cs typeface="Arial"/>
              <a:sym typeface="Arial"/>
            </a:endParaRPr>
          </a:p>
        </p:txBody>
      </p:sp>
      <p:sp>
        <p:nvSpPr>
          <p:cNvPr id="290" name="Google Shape;290;p32"/>
          <p:cNvSpPr/>
          <p:nvPr/>
        </p:nvSpPr>
        <p:spPr>
          <a:xfrm>
            <a:off x="670393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1" name="Google Shape;291;p32"/>
          <p:cNvSpPr txBox="1"/>
          <p:nvPr/>
        </p:nvSpPr>
        <p:spPr>
          <a:xfrm>
            <a:off x="670389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Behavior Change</a:t>
            </a:r>
            <a:endParaRPr sz="900" b="0" i="0" u="none" strike="noStrike" cap="none">
              <a:solidFill>
                <a:srgbClr val="434343"/>
              </a:solidFill>
              <a:latin typeface="Arial"/>
              <a:ea typeface="Arial"/>
              <a:cs typeface="Arial"/>
              <a:sym typeface="Arial"/>
            </a:endParaRPr>
          </a:p>
        </p:txBody>
      </p:sp>
      <p:sp>
        <p:nvSpPr>
          <p:cNvPr id="292" name="Google Shape;292;p32"/>
          <p:cNvSpPr/>
          <p:nvPr/>
        </p:nvSpPr>
        <p:spPr>
          <a:xfrm>
            <a:off x="670393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3" name="Google Shape;293;p32"/>
          <p:cNvSpPr txBox="1"/>
          <p:nvPr/>
        </p:nvSpPr>
        <p:spPr>
          <a:xfrm>
            <a:off x="6732084"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Minimum Viable Product</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94" name="Google Shape;294;p32"/>
          <p:cNvSpPr/>
          <p:nvPr/>
        </p:nvSpPr>
        <p:spPr>
          <a:xfrm>
            <a:off x="670393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5" name="Google Shape;295;p32"/>
          <p:cNvSpPr txBox="1"/>
          <p:nvPr/>
        </p:nvSpPr>
        <p:spPr>
          <a:xfrm>
            <a:off x="6732084"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Continuous Improvement</a:t>
            </a:r>
            <a:endParaRPr sz="900" b="0" i="0" u="none" strike="noStrike" cap="none">
              <a:solidFill>
                <a:srgbClr val="434343"/>
              </a:solidFill>
              <a:latin typeface="Arial"/>
              <a:ea typeface="Arial"/>
              <a:cs typeface="Arial"/>
              <a:sym typeface="Arial"/>
            </a:endParaRPr>
          </a:p>
        </p:txBody>
      </p:sp>
      <p:sp>
        <p:nvSpPr>
          <p:cNvPr id="296" name="Google Shape;296;p32"/>
          <p:cNvSpPr/>
          <p:nvPr/>
        </p:nvSpPr>
        <p:spPr>
          <a:xfrm>
            <a:off x="816407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7" name="Google Shape;297;p32"/>
          <p:cNvSpPr/>
          <p:nvPr/>
        </p:nvSpPr>
        <p:spPr>
          <a:xfrm>
            <a:off x="774717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8" name="Google Shape;298;p32"/>
          <p:cNvSpPr txBox="1"/>
          <p:nvPr/>
        </p:nvSpPr>
        <p:spPr>
          <a:xfrm>
            <a:off x="7775325"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Solution Architecture</a:t>
            </a:r>
            <a:endParaRPr sz="900" b="0" i="0" u="none" strike="noStrike" cap="none">
              <a:solidFill>
                <a:srgbClr val="434343"/>
              </a:solidFill>
              <a:latin typeface="Arial"/>
              <a:ea typeface="Arial"/>
              <a:cs typeface="Arial"/>
              <a:sym typeface="Arial"/>
            </a:endParaRPr>
          </a:p>
        </p:txBody>
      </p:sp>
      <p:sp>
        <p:nvSpPr>
          <p:cNvPr id="299" name="Google Shape;299;p32"/>
          <p:cNvSpPr/>
          <p:nvPr/>
        </p:nvSpPr>
        <p:spPr>
          <a:xfrm>
            <a:off x="774717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0" name="Google Shape;300;p32"/>
          <p:cNvSpPr txBox="1"/>
          <p:nvPr/>
        </p:nvSpPr>
        <p:spPr>
          <a:xfrm>
            <a:off x="774713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Technical Debt</a:t>
            </a:r>
            <a:endParaRPr sz="900" b="0" i="0" u="none" strike="noStrike" cap="none">
              <a:solidFill>
                <a:srgbClr val="434343"/>
              </a:solidFill>
              <a:latin typeface="Arial"/>
              <a:ea typeface="Arial"/>
              <a:cs typeface="Arial"/>
              <a:sym typeface="Arial"/>
            </a:endParaRPr>
          </a:p>
        </p:txBody>
      </p:sp>
      <p:sp>
        <p:nvSpPr>
          <p:cNvPr id="301" name="Google Shape;301;p32"/>
          <p:cNvSpPr/>
          <p:nvPr/>
        </p:nvSpPr>
        <p:spPr>
          <a:xfrm>
            <a:off x="774717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2" name="Google Shape;302;p32"/>
          <p:cNvSpPr txBox="1"/>
          <p:nvPr/>
        </p:nvSpPr>
        <p:spPr>
          <a:xfrm>
            <a:off x="7775325"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Technical Best Practices</a:t>
            </a:r>
            <a:endParaRPr sz="900" b="0" i="0" u="none" strike="noStrike" cap="none">
              <a:solidFill>
                <a:srgbClr val="434343"/>
              </a:solidFill>
              <a:latin typeface="Arial"/>
              <a:ea typeface="Arial"/>
              <a:cs typeface="Arial"/>
              <a:sym typeface="Arial"/>
            </a:endParaRPr>
          </a:p>
        </p:txBody>
      </p:sp>
      <p:sp>
        <p:nvSpPr>
          <p:cNvPr id="303" name="Google Shape;303;p32"/>
          <p:cNvSpPr/>
          <p:nvPr/>
        </p:nvSpPr>
        <p:spPr>
          <a:xfrm>
            <a:off x="774717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4" name="Google Shape;304;p32"/>
          <p:cNvSpPr txBox="1"/>
          <p:nvPr/>
        </p:nvSpPr>
        <p:spPr>
          <a:xfrm>
            <a:off x="7775325"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p:txBody>
      </p:sp>
      <p:pic>
        <p:nvPicPr>
          <p:cNvPr id="305" name="Google Shape;305;p32"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p:cSld name="1_Custom Layout 1">
    <p:spTree>
      <p:nvGrpSpPr>
        <p:cNvPr id="1" name="Shape 306"/>
        <p:cNvGrpSpPr/>
        <p:nvPr/>
      </p:nvGrpSpPr>
      <p:grpSpPr>
        <a:xfrm>
          <a:off x="0" y="0"/>
          <a:ext cx="0" cy="0"/>
          <a:chOff x="0" y="0"/>
          <a:chExt cx="0" cy="0"/>
        </a:xfrm>
      </p:grpSpPr>
      <p:pic>
        <p:nvPicPr>
          <p:cNvPr id="307" name="Google Shape;307;p33"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graphicFrame>
        <p:nvGraphicFramePr>
          <p:cNvPr id="308" name="Google Shape;308;p33"/>
          <p:cNvGraphicFramePr/>
          <p:nvPr/>
        </p:nvGraphicFramePr>
        <p:xfrm>
          <a:off x="428695" y="907476"/>
          <a:ext cx="3000000" cy="3000000"/>
        </p:xfrm>
        <a:graphic>
          <a:graphicData uri="http://schemas.openxmlformats.org/drawingml/2006/table">
            <a:tbl>
              <a:tblPr>
                <a:noFill/>
                <a:tableStyleId>{C5F9547C-1DFF-49D8-868C-E4E0B752569D}</a:tableStyleId>
              </a:tblPr>
              <a:tblGrid>
                <a:gridCol w="2424325">
                  <a:extLst>
                    <a:ext uri="{9D8B030D-6E8A-4147-A177-3AD203B41FA5}">
                      <a16:colId xmlns:a16="http://schemas.microsoft.com/office/drawing/2014/main" val="20000"/>
                    </a:ext>
                  </a:extLst>
                </a:gridCol>
                <a:gridCol w="337825">
                  <a:extLst>
                    <a:ext uri="{9D8B030D-6E8A-4147-A177-3AD203B41FA5}">
                      <a16:colId xmlns:a16="http://schemas.microsoft.com/office/drawing/2014/main" val="20001"/>
                    </a:ext>
                  </a:extLst>
                </a:gridCol>
                <a:gridCol w="2417175">
                  <a:extLst>
                    <a:ext uri="{9D8B030D-6E8A-4147-A177-3AD203B41FA5}">
                      <a16:colId xmlns:a16="http://schemas.microsoft.com/office/drawing/2014/main" val="20002"/>
                    </a:ext>
                  </a:extLst>
                </a:gridCol>
                <a:gridCol w="344950">
                  <a:extLst>
                    <a:ext uri="{9D8B030D-6E8A-4147-A177-3AD203B41FA5}">
                      <a16:colId xmlns:a16="http://schemas.microsoft.com/office/drawing/2014/main" val="20003"/>
                    </a:ext>
                  </a:extLst>
                </a:gridCol>
                <a:gridCol w="2410050">
                  <a:extLst>
                    <a:ext uri="{9D8B030D-6E8A-4147-A177-3AD203B41FA5}">
                      <a16:colId xmlns:a16="http://schemas.microsoft.com/office/drawing/2014/main" val="20004"/>
                    </a:ext>
                  </a:extLst>
                </a:gridCol>
                <a:gridCol w="352100">
                  <a:extLst>
                    <a:ext uri="{9D8B030D-6E8A-4147-A177-3AD203B41FA5}">
                      <a16:colId xmlns:a16="http://schemas.microsoft.com/office/drawing/2014/main" val="20005"/>
                    </a:ext>
                  </a:extLst>
                </a:gridCol>
              </a:tblGrid>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Vision and Strategy</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Governance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New Ways of Working</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Objectives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Communication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World of Agility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Backlog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Behaviour Change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Obstacles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Principles of Software Engineering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MVP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Stakeholders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Data</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Continuous Improvement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Vision and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Governance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New Ways of Working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Operating Model</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Team Members</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Architecture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Team Structure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Roles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Solution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7"/>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Committees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Responsibilities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Debt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Development Approach</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Skills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Best Practices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9"/>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Support and Administration</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Partner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Software development lifecycle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Operating Model</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Team Members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11"/>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Change Management</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Business Processes and Value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rowSpan="6" gridSpan="2">
                  <a:txBody>
                    <a:bodyPr/>
                    <a:lstStyle/>
                    <a:p>
                      <a:pPr marL="0" marR="0" lvl="0" indent="0" algn="ctr" rtl="0">
                        <a:lnSpc>
                          <a:spcPct val="110000"/>
                        </a:lnSpc>
                        <a:spcBef>
                          <a:spcPts val="0"/>
                        </a:spcBef>
                        <a:spcAft>
                          <a:spcPts val="0"/>
                        </a:spcAft>
                        <a:buClr>
                          <a:srgbClr val="000000"/>
                        </a:buClr>
                        <a:buSzPts val="800"/>
                        <a:buFont typeface="Arial"/>
                        <a:buNone/>
                      </a:pPr>
                      <a:r>
                        <a:rPr lang="en" sz="800" u="none" strike="noStrike" cap="none">
                          <a:solidFill>
                            <a:srgbClr val="FFFFFF"/>
                          </a:solidFill>
                        </a:rPr>
                        <a:t>Reserved for future use</a:t>
                      </a:r>
                      <a:endParaRPr sz="800"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B7B7B7"/>
                    </a:solidFill>
                  </a:tcPr>
                </a:tc>
                <a:tc rowSpan="6" hMerge="1">
                  <a:txBody>
                    <a:bodyPr/>
                    <a:lstStyle/>
                    <a:p>
                      <a:endParaRPr lang="en-US"/>
                    </a:p>
                  </a:txBody>
                  <a:tcPr/>
                </a:tc>
                <a:extLst>
                  <a:ext uri="{0D108BD9-81ED-4DB2-BD59-A6C34878D82A}">
                    <a16:rowId xmlns:a16="http://schemas.microsoft.com/office/drawing/2014/main" val="1001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Process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Capabilities Maturity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People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Prioritization/Roadmap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5"/>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Methodology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Change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Business Processes and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7"/>
                  </a:ext>
                </a:extLst>
              </a:tr>
            </a:tbl>
          </a:graphicData>
        </a:graphic>
      </p:graphicFrame>
      <p:grpSp>
        <p:nvGrpSpPr>
          <p:cNvPr id="309" name="Google Shape;309;p33"/>
          <p:cNvGrpSpPr/>
          <p:nvPr/>
        </p:nvGrpSpPr>
        <p:grpSpPr>
          <a:xfrm>
            <a:off x="421556" y="4541025"/>
            <a:ext cx="5394219" cy="242363"/>
            <a:chOff x="561925" y="6130900"/>
            <a:chExt cx="7190375" cy="323150"/>
          </a:xfrm>
        </p:grpSpPr>
        <p:sp>
          <p:nvSpPr>
            <p:cNvPr id="310" name="Google Shape;310;p33"/>
            <p:cNvSpPr txBox="1"/>
            <p:nvPr/>
          </p:nvSpPr>
          <p:spPr>
            <a:xfrm>
              <a:off x="561925" y="6130900"/>
              <a:ext cx="1046400" cy="242100"/>
            </a:xfrm>
            <a:prstGeom prst="rect">
              <a:avLst/>
            </a:prstGeom>
            <a:noFill/>
            <a:ln>
              <a:noFill/>
            </a:ln>
          </p:spPr>
          <p:txBody>
            <a:bodyPr spcFirstLastPara="1" wrap="square" lIns="0"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SCORE KEY</a:t>
              </a:r>
              <a:endParaRPr sz="900" b="0" i="0" u="none" strike="noStrike" cap="none">
                <a:solidFill>
                  <a:srgbClr val="434343"/>
                </a:solidFill>
                <a:latin typeface="Arial"/>
                <a:ea typeface="Arial"/>
                <a:cs typeface="Arial"/>
                <a:sym typeface="Arial"/>
              </a:endParaRPr>
            </a:p>
          </p:txBody>
        </p:sp>
        <p:sp>
          <p:nvSpPr>
            <p:cNvPr id="311" name="Google Shape;311;p33"/>
            <p:cNvSpPr/>
            <p:nvPr/>
          </p:nvSpPr>
          <p:spPr>
            <a:xfrm>
              <a:off x="6235500" y="6184350"/>
              <a:ext cx="1516800" cy="269700"/>
            </a:xfrm>
            <a:prstGeom prst="rect">
              <a:avLst/>
            </a:prstGeom>
            <a:solidFill>
              <a:srgbClr val="93C47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LEADING</a:t>
              </a:r>
              <a:endParaRPr sz="700" b="0" i="0" u="none" strike="noStrike" cap="none">
                <a:solidFill>
                  <a:srgbClr val="434343"/>
                </a:solidFill>
                <a:latin typeface="Arial"/>
                <a:ea typeface="Arial"/>
                <a:cs typeface="Arial"/>
                <a:sym typeface="Arial"/>
              </a:endParaRPr>
            </a:p>
          </p:txBody>
        </p:sp>
        <p:sp>
          <p:nvSpPr>
            <p:cNvPr id="312" name="Google Shape;312;p33"/>
            <p:cNvSpPr/>
            <p:nvPr/>
          </p:nvSpPr>
          <p:spPr>
            <a:xfrm>
              <a:off x="4669571" y="6184350"/>
              <a:ext cx="1516800" cy="269700"/>
            </a:xfrm>
            <a:prstGeom prst="rect">
              <a:avLst/>
            </a:prstGeom>
            <a:solidFill>
              <a:srgbClr val="FFD966"/>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PRACTICING</a:t>
              </a:r>
              <a:endParaRPr sz="700" b="0" i="0" u="none" strike="noStrike" cap="none">
                <a:solidFill>
                  <a:srgbClr val="434343"/>
                </a:solidFill>
                <a:latin typeface="Arial"/>
                <a:ea typeface="Arial"/>
                <a:cs typeface="Arial"/>
                <a:sym typeface="Arial"/>
              </a:endParaRPr>
            </a:p>
          </p:txBody>
        </p:sp>
        <p:sp>
          <p:nvSpPr>
            <p:cNvPr id="313" name="Google Shape;313;p33"/>
            <p:cNvSpPr/>
            <p:nvPr/>
          </p:nvSpPr>
          <p:spPr>
            <a:xfrm>
              <a:off x="3103642" y="6184350"/>
              <a:ext cx="1516800" cy="269700"/>
            </a:xfrm>
            <a:prstGeom prst="rect">
              <a:avLst/>
            </a:prstGeom>
            <a:solidFill>
              <a:srgbClr val="F6B26B"/>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EMERGING</a:t>
              </a:r>
              <a:endParaRPr sz="700" b="0" i="0" u="none" strike="noStrike" cap="none">
                <a:solidFill>
                  <a:srgbClr val="434343"/>
                </a:solidFill>
                <a:latin typeface="Arial"/>
                <a:ea typeface="Arial"/>
                <a:cs typeface="Arial"/>
                <a:sym typeface="Arial"/>
              </a:endParaRPr>
            </a:p>
          </p:txBody>
        </p:sp>
        <p:sp>
          <p:nvSpPr>
            <p:cNvPr id="314" name="Google Shape;314;p33"/>
            <p:cNvSpPr/>
            <p:nvPr/>
          </p:nvSpPr>
          <p:spPr>
            <a:xfrm>
              <a:off x="1537712" y="6184350"/>
              <a:ext cx="1516800" cy="269700"/>
            </a:xfrm>
            <a:prstGeom prst="rect">
              <a:avLst/>
            </a:prstGeom>
            <a:solidFill>
              <a:srgbClr val="EA999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NON-EXISTENT / BASIC</a:t>
              </a:r>
              <a:endParaRPr sz="700" b="0" i="0" u="none" strike="noStrike" cap="none">
                <a:solidFill>
                  <a:srgbClr val="434343"/>
                </a:solidFill>
                <a:latin typeface="Arial"/>
                <a:ea typeface="Arial"/>
                <a:cs typeface="Arial"/>
                <a:sym typeface="Arial"/>
              </a:endParaRPr>
            </a:p>
          </p:txBody>
        </p:sp>
      </p:grpSp>
      <p:sp>
        <p:nvSpPr>
          <p:cNvPr id="315" name="Google Shape;315;p33"/>
          <p:cNvSpPr txBox="1"/>
          <p:nvPr/>
        </p:nvSpPr>
        <p:spPr>
          <a:xfrm>
            <a:off x="428739" y="47625"/>
            <a:ext cx="8286300" cy="7428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Clr>
                <a:srgbClr val="000000"/>
              </a:buClr>
              <a:buSzPts val="2300"/>
              <a:buFont typeface="Arial"/>
              <a:buNone/>
            </a:pPr>
            <a:endParaRPr sz="2300" b="0" i="0" u="none" strike="noStrike" cap="none">
              <a:solidFill>
                <a:srgbClr val="205CA0"/>
              </a:solidFill>
              <a:latin typeface="Arial"/>
              <a:ea typeface="Arial"/>
              <a:cs typeface="Arial"/>
              <a:sym typeface="Arial"/>
            </a:endParaRPr>
          </a:p>
        </p:txBody>
      </p:sp>
      <p:sp>
        <p:nvSpPr>
          <p:cNvPr id="316" name="Google Shape;316;p33"/>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 - Basic - Title Only">
  <p:cSld name="D - Basic_2">
    <p:bg>
      <p:bgPr>
        <a:solidFill>
          <a:schemeClr val="lt1"/>
        </a:solidFill>
        <a:effectLst/>
      </p:bgPr>
    </p:bg>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319" name="Google Shape;319;p34"/>
          <p:cNvSpPr txBox="1">
            <a:spLocks noGrp="1"/>
          </p:cNvSpPr>
          <p:nvPr>
            <p:ph type="body" idx="1"/>
          </p:nvPr>
        </p:nvSpPr>
        <p:spPr>
          <a:xfrm>
            <a:off x="377134" y="726720"/>
            <a:ext cx="8286600" cy="230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solidFill>
          <a:schemeClr val="lt1"/>
        </a:solidFill>
        <a:effectLst/>
      </p:bgPr>
    </p:bg>
    <p:spTree>
      <p:nvGrpSpPr>
        <p:cNvPr id="1" name="Shape 320"/>
        <p:cNvGrpSpPr/>
        <p:nvPr/>
      </p:nvGrpSpPr>
      <p:grpSpPr>
        <a:xfrm>
          <a:off x="0" y="0"/>
          <a:ext cx="0" cy="0"/>
          <a:chOff x="0" y="0"/>
          <a:chExt cx="0" cy="0"/>
        </a:xfrm>
      </p:grpSpPr>
      <p:pic>
        <p:nvPicPr>
          <p:cNvPr id="321" name="Google Shape;321;p35"/>
          <p:cNvPicPr preferRelativeResize="0"/>
          <p:nvPr/>
        </p:nvPicPr>
        <p:blipFill rotWithShape="1">
          <a:blip r:embed="rId2">
            <a:alphaModFix/>
          </a:blip>
          <a:srcRect/>
          <a:stretch/>
        </p:blipFill>
        <p:spPr>
          <a:xfrm>
            <a:off x="2682951" y="741218"/>
            <a:ext cx="3777114" cy="862448"/>
          </a:xfrm>
          <a:prstGeom prst="rect">
            <a:avLst/>
          </a:prstGeom>
          <a:noFill/>
          <a:ln>
            <a:noFill/>
          </a:ln>
        </p:spPr>
      </p:pic>
      <p:pic>
        <p:nvPicPr>
          <p:cNvPr id="322" name="Google Shape;322;p35"/>
          <p:cNvPicPr preferRelativeResize="0"/>
          <p:nvPr/>
        </p:nvPicPr>
        <p:blipFill rotWithShape="1">
          <a:blip r:embed="rId3">
            <a:alphaModFix/>
          </a:blip>
          <a:srcRect/>
          <a:stretch/>
        </p:blipFill>
        <p:spPr>
          <a:xfrm>
            <a:off x="0" y="0"/>
            <a:ext cx="9141625" cy="51432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457201" y="0"/>
            <a:ext cx="7115700" cy="676800"/>
          </a:xfrm>
          <a:prstGeom prst="rect">
            <a:avLst/>
          </a:prstGeom>
          <a:noFill/>
          <a:ln>
            <a:noFill/>
          </a:ln>
        </p:spPr>
        <p:txBody>
          <a:bodyPr spcFirstLastPara="1" wrap="square" lIns="0" tIns="0" rIns="0" bIns="0" anchor="ctr" anchorCtr="0">
            <a:noAutofit/>
          </a:bodyPr>
          <a:lstStyle>
            <a:lvl1pPr lvl="0" algn="l" rtl="0">
              <a:lnSpc>
                <a:spcPct val="114285"/>
              </a:lnSpc>
              <a:spcBef>
                <a:spcPts val="0"/>
              </a:spcBef>
              <a:spcAft>
                <a:spcPts val="0"/>
              </a:spcAft>
              <a:buSzPts val="2800"/>
              <a:buNone/>
              <a:defRPr sz="21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5" name="Google Shape;325;p36"/>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36"/>
          <p:cNvSpPr txBox="1">
            <a:spLocks noGrp="1"/>
          </p:cNvSpPr>
          <p:nvPr>
            <p:ph type="body" idx="1"/>
          </p:nvPr>
        </p:nvSpPr>
        <p:spPr>
          <a:xfrm>
            <a:off x="457319" y="891778"/>
            <a:ext cx="8220900" cy="3767100"/>
          </a:xfrm>
          <a:prstGeom prst="rect">
            <a:avLst/>
          </a:prstGeom>
          <a:noFill/>
          <a:ln>
            <a:noFill/>
          </a:ln>
        </p:spPr>
        <p:txBody>
          <a:bodyPr spcFirstLastPara="1" wrap="square" lIns="0" tIns="0" rIns="0" bIns="0" anchor="t" anchorCtr="0">
            <a:noAutofit/>
          </a:bodyPr>
          <a:lstStyle>
            <a:lvl1pPr marL="457200" lvl="0" indent="-228600" algn="l" rtl="0">
              <a:spcBef>
                <a:spcPts val="900"/>
              </a:spcBef>
              <a:spcAft>
                <a:spcPts val="0"/>
              </a:spcAft>
              <a:buSzPts val="1400"/>
              <a:buNone/>
              <a:defRPr/>
            </a:lvl1pPr>
            <a:lvl2pPr marL="914400" lvl="1" indent="-317500" algn="l" rtl="0">
              <a:spcBef>
                <a:spcPts val="500"/>
              </a:spcBef>
              <a:spcAft>
                <a:spcPts val="0"/>
              </a:spcAft>
              <a:buSzPts val="1400"/>
              <a:buChar char="–"/>
              <a:defRPr/>
            </a:lvl2pPr>
            <a:lvl3pPr marL="1371600" lvl="2" indent="-317500" algn="l" rtl="0">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spcBef>
                <a:spcPts val="4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X1 - Seque Slide - A" type="secHead">
  <p:cSld name="SECTION_HEADER">
    <p:spTree>
      <p:nvGrpSpPr>
        <p:cNvPr id="1" name="Shape 327"/>
        <p:cNvGrpSpPr/>
        <p:nvPr/>
      </p:nvGrpSpPr>
      <p:grpSpPr>
        <a:xfrm>
          <a:off x="0" y="0"/>
          <a:ext cx="0" cy="0"/>
          <a:chOff x="0" y="0"/>
          <a:chExt cx="0" cy="0"/>
        </a:xfrm>
      </p:grpSpPr>
      <p:sp>
        <p:nvSpPr>
          <p:cNvPr id="328" name="Google Shape;328;p37"/>
          <p:cNvSpPr/>
          <p:nvPr/>
        </p:nvSpPr>
        <p:spPr>
          <a:xfrm>
            <a:off x="0" y="0"/>
            <a:ext cx="9153600" cy="5143500"/>
          </a:xfrm>
          <a:prstGeom prst="rect">
            <a:avLst/>
          </a:prstGeom>
          <a:solidFill>
            <a:srgbClr val="00A0DF"/>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Salesforce Sans"/>
              <a:ea typeface="Salesforce Sans"/>
              <a:cs typeface="Salesforce Sans"/>
              <a:sym typeface="Salesforce Sans"/>
            </a:endParaRPr>
          </a:p>
        </p:txBody>
      </p:sp>
      <p:pic>
        <p:nvPicPr>
          <p:cNvPr id="329" name="Google Shape;329;p37"/>
          <p:cNvPicPr preferRelativeResize="0"/>
          <p:nvPr/>
        </p:nvPicPr>
        <p:blipFill rotWithShape="1">
          <a:blip r:embed="rId2">
            <a:alphaModFix/>
          </a:blip>
          <a:srcRect/>
          <a:stretch/>
        </p:blipFill>
        <p:spPr>
          <a:xfrm>
            <a:off x="0" y="1394"/>
            <a:ext cx="9134850" cy="5140636"/>
          </a:xfrm>
          <a:prstGeom prst="rect">
            <a:avLst/>
          </a:prstGeom>
          <a:noFill/>
          <a:ln>
            <a:noFill/>
          </a:ln>
        </p:spPr>
      </p:pic>
      <p:sp>
        <p:nvSpPr>
          <p:cNvPr id="330" name="Google Shape;330;p37"/>
          <p:cNvSpPr txBox="1">
            <a:spLocks noGrp="1"/>
          </p:cNvSpPr>
          <p:nvPr>
            <p:ph type="title"/>
          </p:nvPr>
        </p:nvSpPr>
        <p:spPr>
          <a:xfrm>
            <a:off x="311713" y="2150850"/>
            <a:ext cx="8520900" cy="8418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31" name="Google Shape;331;p37"/>
          <p:cNvSpPr txBox="1">
            <a:spLocks noGrp="1"/>
          </p:cNvSpPr>
          <p:nvPr>
            <p:ph type="ctrTitle" idx="2"/>
          </p:nvPr>
        </p:nvSpPr>
        <p:spPr>
          <a:xfrm>
            <a:off x="425639" y="744581"/>
            <a:ext cx="5756100" cy="2052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FFFFFF"/>
              </a:buClr>
              <a:buSzPts val="2300"/>
              <a:buNone/>
              <a:defRPr b="1">
                <a:solidFill>
                  <a:srgbClr val="FFFFFF"/>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32" name="Google Shape;332;p37"/>
          <p:cNvSpPr txBox="1">
            <a:spLocks noGrp="1"/>
          </p:cNvSpPr>
          <p:nvPr>
            <p:ph type="subTitle" idx="1"/>
          </p:nvPr>
        </p:nvSpPr>
        <p:spPr>
          <a:xfrm>
            <a:off x="425639" y="2834119"/>
            <a:ext cx="5756100" cy="570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1700"/>
              <a:buNone/>
              <a:defRPr sz="1700">
                <a:solidFill>
                  <a:srgbClr val="FFFFFF"/>
                </a:solidFill>
              </a:defRPr>
            </a:lvl1pPr>
            <a:lvl2pPr lvl="1" algn="l" rtl="0">
              <a:lnSpc>
                <a:spcPct val="100000"/>
              </a:lnSpc>
              <a:spcBef>
                <a:spcPts val="0"/>
              </a:spcBef>
              <a:spcAft>
                <a:spcPts val="0"/>
              </a:spcAft>
              <a:buClr>
                <a:srgbClr val="FFFFFF"/>
              </a:buClr>
              <a:buSzPts val="1700"/>
              <a:buNone/>
              <a:defRPr sz="1700">
                <a:solidFill>
                  <a:srgbClr val="FFFFFF"/>
                </a:solidFill>
              </a:defRPr>
            </a:lvl2pPr>
            <a:lvl3pPr lvl="2" algn="l" rtl="0">
              <a:lnSpc>
                <a:spcPct val="100000"/>
              </a:lnSpc>
              <a:spcBef>
                <a:spcPts val="0"/>
              </a:spcBef>
              <a:spcAft>
                <a:spcPts val="0"/>
              </a:spcAft>
              <a:buClr>
                <a:srgbClr val="FFFFFF"/>
              </a:buClr>
              <a:buSzPts val="1700"/>
              <a:buNone/>
              <a:defRPr sz="1700">
                <a:solidFill>
                  <a:srgbClr val="FFFFFF"/>
                </a:solidFill>
              </a:defRPr>
            </a:lvl3pPr>
            <a:lvl4pPr lvl="3" algn="l" rtl="0">
              <a:lnSpc>
                <a:spcPct val="100000"/>
              </a:lnSpc>
              <a:spcBef>
                <a:spcPts val="0"/>
              </a:spcBef>
              <a:spcAft>
                <a:spcPts val="0"/>
              </a:spcAft>
              <a:buClr>
                <a:srgbClr val="FFFFFF"/>
              </a:buClr>
              <a:buSzPts val="1700"/>
              <a:buNone/>
              <a:defRPr sz="1700">
                <a:solidFill>
                  <a:srgbClr val="FFFFFF"/>
                </a:solidFill>
              </a:defRPr>
            </a:lvl4pPr>
            <a:lvl5pPr lvl="4" algn="l" rtl="0">
              <a:lnSpc>
                <a:spcPct val="100000"/>
              </a:lnSpc>
              <a:spcBef>
                <a:spcPts val="0"/>
              </a:spcBef>
              <a:spcAft>
                <a:spcPts val="0"/>
              </a:spcAft>
              <a:buClr>
                <a:srgbClr val="FFFFFF"/>
              </a:buClr>
              <a:buSzPts val="1700"/>
              <a:buNone/>
              <a:defRPr sz="1700">
                <a:solidFill>
                  <a:srgbClr val="FFFFFF"/>
                </a:solidFill>
              </a:defRPr>
            </a:lvl5pPr>
            <a:lvl6pPr lvl="5" algn="l" rtl="0">
              <a:lnSpc>
                <a:spcPct val="100000"/>
              </a:lnSpc>
              <a:spcBef>
                <a:spcPts val="0"/>
              </a:spcBef>
              <a:spcAft>
                <a:spcPts val="0"/>
              </a:spcAft>
              <a:buClr>
                <a:srgbClr val="FFFFFF"/>
              </a:buClr>
              <a:buSzPts val="1700"/>
              <a:buNone/>
              <a:defRPr sz="1700">
                <a:solidFill>
                  <a:srgbClr val="FFFFFF"/>
                </a:solidFill>
              </a:defRPr>
            </a:lvl6pPr>
            <a:lvl7pPr lvl="6" algn="l" rtl="0">
              <a:lnSpc>
                <a:spcPct val="100000"/>
              </a:lnSpc>
              <a:spcBef>
                <a:spcPts val="0"/>
              </a:spcBef>
              <a:spcAft>
                <a:spcPts val="0"/>
              </a:spcAft>
              <a:buClr>
                <a:srgbClr val="FFFFFF"/>
              </a:buClr>
              <a:buSzPts val="1700"/>
              <a:buNone/>
              <a:defRPr sz="1700">
                <a:solidFill>
                  <a:srgbClr val="FFFFFF"/>
                </a:solidFill>
              </a:defRPr>
            </a:lvl7pPr>
            <a:lvl8pPr lvl="7" algn="l" rtl="0">
              <a:lnSpc>
                <a:spcPct val="100000"/>
              </a:lnSpc>
              <a:spcBef>
                <a:spcPts val="0"/>
              </a:spcBef>
              <a:spcAft>
                <a:spcPts val="0"/>
              </a:spcAft>
              <a:buClr>
                <a:srgbClr val="FFFFFF"/>
              </a:buClr>
              <a:buSzPts val="1700"/>
              <a:buNone/>
              <a:defRPr sz="1700">
                <a:solidFill>
                  <a:srgbClr val="FFFFFF"/>
                </a:solidFill>
              </a:defRPr>
            </a:lvl8pPr>
            <a:lvl9pPr lvl="8" algn="l" rtl="0">
              <a:lnSpc>
                <a:spcPct val="100000"/>
              </a:lnSpc>
              <a:spcBef>
                <a:spcPts val="0"/>
              </a:spcBef>
              <a:spcAft>
                <a:spcPts val="0"/>
              </a:spcAft>
              <a:buClr>
                <a:srgbClr val="FFFFFF"/>
              </a:buClr>
              <a:buSzPts val="1700"/>
              <a:buNone/>
              <a:defRPr sz="1700">
                <a:solidFill>
                  <a:srgbClr val="FFFFFF"/>
                </a:solidFill>
              </a:defRPr>
            </a:lvl9pPr>
          </a:lstStyle>
          <a:p>
            <a:endParaRPr/>
          </a:p>
        </p:txBody>
      </p:sp>
      <p:pic>
        <p:nvPicPr>
          <p:cNvPr id="333" name="Google Shape;333;p37"/>
          <p:cNvPicPr preferRelativeResize="0"/>
          <p:nvPr/>
        </p:nvPicPr>
        <p:blipFill rotWithShape="1">
          <a:blip r:embed="rId3">
            <a:alphaModFix/>
          </a:blip>
          <a:srcRect/>
          <a:stretch/>
        </p:blipFill>
        <p:spPr>
          <a:xfrm>
            <a:off x="7450131" y="448345"/>
            <a:ext cx="1275588" cy="38267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457220" y="0"/>
            <a:ext cx="7116000" cy="676800"/>
          </a:xfrm>
          <a:prstGeom prst="rect">
            <a:avLst/>
          </a:prstGeom>
          <a:noFill/>
          <a:ln>
            <a:noFill/>
          </a:ln>
        </p:spPr>
        <p:txBody>
          <a:bodyPr spcFirstLastPara="1" wrap="square" lIns="68625" tIns="68625" rIns="68625" bIns="68625" anchor="ctr" anchorCtr="0">
            <a:noAutofit/>
          </a:bodyPr>
          <a:lstStyle>
            <a:lvl1pPr marR="0" lvl="0" algn="l" rtl="0">
              <a:lnSpc>
                <a:spcPct val="114285"/>
              </a:lnSpc>
              <a:spcBef>
                <a:spcPts val="0"/>
              </a:spcBef>
              <a:spcAft>
                <a:spcPts val="0"/>
              </a:spcAft>
              <a:buClr>
                <a:srgbClr val="000000"/>
              </a:buClr>
              <a:buSzPts val="1100"/>
              <a:buFont typeface="Arial"/>
              <a:buNone/>
              <a:defRPr sz="2100" b="0"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5pPr>
            <a:lvl6pPr marR="0" lvl="5"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6pPr>
            <a:lvl7pPr marR="0" lvl="6"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7pPr>
            <a:lvl8pPr marR="0" lvl="7"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8pPr>
            <a:lvl9pPr marR="0" lvl="8"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9pPr>
          </a:lstStyle>
          <a:p>
            <a:endParaRPr/>
          </a:p>
        </p:txBody>
      </p:sp>
      <p:sp>
        <p:nvSpPr>
          <p:cNvPr id="336" name="Google Shape;336;p38"/>
          <p:cNvSpPr txBox="1">
            <a:spLocks noGrp="1"/>
          </p:cNvSpPr>
          <p:nvPr>
            <p:ph type="sldNum" idx="12"/>
          </p:nvPr>
        </p:nvSpPr>
        <p:spPr>
          <a:xfrm>
            <a:off x="8164965" y="4754325"/>
            <a:ext cx="5139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1pPr>
            <a:lvl2pPr marL="0" marR="0" lvl="1"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2pPr>
            <a:lvl3pPr marL="0" marR="0" lvl="2"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3pPr>
            <a:lvl4pPr marL="0" marR="0" lvl="3"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4pPr>
            <a:lvl5pPr marL="0" marR="0" lvl="4"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5pPr>
            <a:lvl6pPr marL="0" marR="0" lvl="5"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6pPr>
            <a:lvl7pPr marL="0" marR="0" lvl="6"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7pPr>
            <a:lvl8pPr marL="0" marR="0" lvl="7"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8pPr>
            <a:lvl9pPr marL="0" marR="0" lvl="8"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457220" y="0"/>
            <a:ext cx="7115700" cy="676800"/>
          </a:xfrm>
          <a:prstGeom prst="rect">
            <a:avLst/>
          </a:prstGeom>
          <a:noFill/>
          <a:ln>
            <a:noFill/>
          </a:ln>
        </p:spPr>
        <p:txBody>
          <a:bodyPr spcFirstLastPara="1" wrap="square" lIns="68625" tIns="68625" rIns="68625" bIns="68625" anchor="ctr" anchorCtr="0">
            <a:noAutofit/>
          </a:bodyPr>
          <a:lstStyle>
            <a:lvl1pPr lvl="0" algn="l" rtl="0">
              <a:lnSpc>
                <a:spcPct val="114285"/>
              </a:lnSpc>
              <a:spcBef>
                <a:spcPts val="0"/>
              </a:spcBef>
              <a:spcAft>
                <a:spcPts val="0"/>
              </a:spcAft>
              <a:buSzPts val="1100"/>
              <a:buNone/>
              <a:defRPr sz="21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39" name="Google Shape;339;p39"/>
          <p:cNvSpPr txBox="1">
            <a:spLocks noGrp="1"/>
          </p:cNvSpPr>
          <p:nvPr>
            <p:ph type="sldNum" idx="12"/>
          </p:nvPr>
        </p:nvSpPr>
        <p:spPr>
          <a:xfrm>
            <a:off x="8164965" y="4754325"/>
            <a:ext cx="5139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1pPr>
            <a:lvl2pPr marL="0" marR="0" lvl="1"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39"/>
          <p:cNvSpPr txBox="1">
            <a:spLocks noGrp="1"/>
          </p:cNvSpPr>
          <p:nvPr>
            <p:ph type="body" idx="1"/>
          </p:nvPr>
        </p:nvSpPr>
        <p:spPr>
          <a:xfrm>
            <a:off x="457338" y="891778"/>
            <a:ext cx="8221200" cy="3767100"/>
          </a:xfrm>
          <a:prstGeom prst="rect">
            <a:avLst/>
          </a:prstGeom>
          <a:noFill/>
          <a:ln>
            <a:noFill/>
          </a:ln>
        </p:spPr>
        <p:txBody>
          <a:bodyPr spcFirstLastPara="1" wrap="square" lIns="68625" tIns="68625" rIns="68625" bIns="68625" anchor="t" anchorCtr="0">
            <a:noAutofit/>
          </a:bodyPr>
          <a:lstStyle>
            <a:lvl1pPr marL="457200" lvl="0" indent="-342900" algn="l" rtl="0">
              <a:lnSpc>
                <a:spcPct val="100000"/>
              </a:lnSpc>
              <a:spcBef>
                <a:spcPts val="900"/>
              </a:spcBef>
              <a:spcAft>
                <a:spcPts val="0"/>
              </a:spcAft>
              <a:buSzPts val="1800"/>
              <a:buChar char="●"/>
              <a:defRPr/>
            </a:lvl1pPr>
            <a:lvl2pPr marL="914400" lvl="1" indent="-323850" algn="l" rtl="0">
              <a:lnSpc>
                <a:spcPct val="100000"/>
              </a:lnSpc>
              <a:spcBef>
                <a:spcPts val="500"/>
              </a:spcBef>
              <a:spcAft>
                <a:spcPts val="0"/>
              </a:spcAft>
              <a:buSzPts val="1500"/>
              <a:buChar char="○"/>
              <a:defRPr/>
            </a:lvl2pPr>
            <a:lvl3pPr marL="1371600" lvl="2" indent="-317500" algn="l" rtl="0">
              <a:lnSpc>
                <a:spcPct val="100000"/>
              </a:lnSpc>
              <a:spcBef>
                <a:spcPts val="400"/>
              </a:spcBef>
              <a:spcAft>
                <a:spcPts val="0"/>
              </a:spcAft>
              <a:buSzPts val="1400"/>
              <a:buChar char="■"/>
              <a:defRPr/>
            </a:lvl3pPr>
            <a:lvl4pPr marL="1828800" lvl="3" indent="-304800" algn="l" rtl="0">
              <a:lnSpc>
                <a:spcPct val="100000"/>
              </a:lnSpc>
              <a:spcBef>
                <a:spcPts val="400"/>
              </a:spcBef>
              <a:spcAft>
                <a:spcPts val="0"/>
              </a:spcAft>
              <a:buSzPts val="1200"/>
              <a:buChar char="●"/>
              <a:defRPr/>
            </a:lvl4pPr>
            <a:lvl5pPr marL="2286000" lvl="4" indent="-304800" algn="l" rtl="0">
              <a:lnSpc>
                <a:spcPct val="100000"/>
              </a:lnSpc>
              <a:spcBef>
                <a:spcPts val="400"/>
              </a:spcBef>
              <a:spcAft>
                <a:spcPts val="0"/>
              </a:spcAft>
              <a:buSzPts val="12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3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T_Text Blank">
  <p:cSld name="IT_Text Blank">
    <p:spTree>
      <p:nvGrpSpPr>
        <p:cNvPr id="1" name="Shape 30"/>
        <p:cNvGrpSpPr/>
        <p:nvPr/>
      </p:nvGrpSpPr>
      <p:grpSpPr>
        <a:xfrm>
          <a:off x="0" y="0"/>
          <a:ext cx="0" cy="0"/>
          <a:chOff x="0" y="0"/>
          <a:chExt cx="0" cy="0"/>
        </a:xfrm>
      </p:grpSpPr>
      <p:sp>
        <p:nvSpPr>
          <p:cNvPr id="31" name="Google Shape;31;p5"/>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F95D0D"/>
              </a:buClr>
              <a:buSzPts val="2400"/>
              <a:buNone/>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rgbClr val="F95D0D"/>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rgbClr val="F95D0D"/>
              </a:buClr>
              <a:buSzPts val="128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sic">
  <p:cSld name="TITLE_5">
    <p:spTree>
      <p:nvGrpSpPr>
        <p:cNvPr id="1" name="Shape 3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T_Text_columns">
  <p:cSld name="IT_Text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cap="none">
                <a:solidFill>
                  <a:srgbClr val="3B52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5969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7" name="Google Shape;37;p6"/>
          <p:cNvSpPr txBox="1">
            <a:spLocks noGrp="1"/>
          </p:cNvSpPr>
          <p:nvPr>
            <p:ph type="body" idx="2"/>
          </p:nvPr>
        </p:nvSpPr>
        <p:spPr>
          <a:xfrm>
            <a:off x="5969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38" name="Google Shape;38;p6"/>
          <p:cNvSpPr txBox="1">
            <a:spLocks noGrp="1"/>
          </p:cNvSpPr>
          <p:nvPr>
            <p:ph type="body" idx="3"/>
          </p:nvPr>
        </p:nvSpPr>
        <p:spPr>
          <a:xfrm>
            <a:off x="48895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9" name="Google Shape;39;p6"/>
          <p:cNvSpPr txBox="1">
            <a:spLocks noGrp="1"/>
          </p:cNvSpPr>
          <p:nvPr>
            <p:ph type="body" idx="4"/>
          </p:nvPr>
        </p:nvSpPr>
        <p:spPr>
          <a:xfrm>
            <a:off x="48895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40" name="Google Shape;40;p6"/>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T_NewSection_external">
  <p:cSld name="IT_NewSection_external">
    <p:spTree>
      <p:nvGrpSpPr>
        <p:cNvPr id="1" name="Shape 41"/>
        <p:cNvGrpSpPr/>
        <p:nvPr/>
      </p:nvGrpSpPr>
      <p:grpSpPr>
        <a:xfrm>
          <a:off x="0" y="0"/>
          <a:ext cx="0" cy="0"/>
          <a:chOff x="0" y="0"/>
          <a:chExt cx="0" cy="0"/>
        </a:xfrm>
      </p:grpSpPr>
      <p:sp>
        <p:nvSpPr>
          <p:cNvPr id="42" name="Google Shape;42;p7"/>
          <p:cNvSpPr/>
          <p:nvPr/>
        </p:nvSpPr>
        <p:spPr>
          <a:xfrm>
            <a:off x="-3732" y="4121658"/>
            <a:ext cx="9147600" cy="1028700"/>
          </a:xfrm>
          <a:prstGeom prst="rect">
            <a:avLst/>
          </a:prstGeom>
          <a:solidFill>
            <a:srgbClr val="8CAABA"/>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3" name="Google Shape;43;p7"/>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4" name="Google Shape;44;p7"/>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45" name="Google Shape;45;p7"/>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47" name="Google Shape;47;p7"/>
          <p:cNvSpPr txBox="1"/>
          <p:nvPr/>
        </p:nvSpPr>
        <p:spPr>
          <a:xfrm>
            <a:off x="540042" y="4514850"/>
            <a:ext cx="17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pic>
        <p:nvPicPr>
          <p:cNvPr id="48" name="Google Shape;48;p7" descr="PSEG_tag_16_2c_w.png"/>
          <p:cNvPicPr preferRelativeResize="0"/>
          <p:nvPr/>
        </p:nvPicPr>
        <p:blipFill rotWithShape="1">
          <a:blip r:embed="rId2">
            <a:alphaModFix/>
          </a:blip>
          <a:srcRect/>
          <a:stretch/>
        </p:blipFill>
        <p:spPr>
          <a:xfrm>
            <a:off x="7086600" y="4492863"/>
            <a:ext cx="1371600" cy="364886"/>
          </a:xfrm>
          <a:prstGeom prst="rect">
            <a:avLst/>
          </a:prstGeom>
          <a:noFill/>
          <a:ln>
            <a:noFill/>
          </a:ln>
        </p:spPr>
      </p:pic>
      <p:sp>
        <p:nvSpPr>
          <p:cNvPr id="49" name="Google Shape;49;p7"/>
          <p:cNvSpPr txBox="1"/>
          <p:nvPr/>
        </p:nvSpPr>
        <p:spPr>
          <a:xfrm>
            <a:off x="1413243" y="991772"/>
            <a:ext cx="6511200" cy="246900"/>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T_NewSection_internal">
  <p:cSld name="IT_NewSection_internal">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0"/>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8" name="Google Shape;58;p10"/>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600"/>
            <a:ext cx="9144762" cy="342930"/>
          </a:xfrm>
          <a:custGeom>
            <a:avLst/>
            <a:gdLst/>
            <a:ahLst/>
            <a:cxnLst/>
            <a:rect l="l" t="t" r="r" b="b"/>
            <a:pathLst>
              <a:path w="3352800" h="527584" extrusionOk="0">
                <a:moveTo>
                  <a:pt x="0" y="527584"/>
                </a:moveTo>
                <a:lnTo>
                  <a:pt x="748227" y="0"/>
                </a:lnTo>
                <a:lnTo>
                  <a:pt x="3352800" y="271"/>
                </a:lnTo>
                <a:lnTo>
                  <a:pt x="3352800" y="527584"/>
                </a:lnTo>
                <a:lnTo>
                  <a:pt x="0" y="527584"/>
                </a:lnTo>
                <a:close/>
              </a:path>
            </a:pathLst>
          </a:custGeom>
          <a:solidFill>
            <a:srgbClr val="8CAA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7" name="Google Shape;7;p1"/>
          <p:cNvSpPr/>
          <p:nvPr/>
        </p:nvSpPr>
        <p:spPr>
          <a:xfrm>
            <a:off x="-2381" y="4741545"/>
            <a:ext cx="2421559" cy="411176"/>
          </a:xfrm>
          <a:custGeom>
            <a:avLst/>
            <a:gdLst/>
            <a:ahLst/>
            <a:cxnLst/>
            <a:rect l="l" t="t" r="r" b="b"/>
            <a:pathLst>
              <a:path w="3574257" h="1807368" extrusionOk="0">
                <a:moveTo>
                  <a:pt x="2382" y="1807368"/>
                </a:moveTo>
                <a:lnTo>
                  <a:pt x="0" y="0"/>
                </a:lnTo>
                <a:lnTo>
                  <a:pt x="2045494" y="1"/>
                </a:lnTo>
                <a:lnTo>
                  <a:pt x="3574257" y="1807368"/>
                </a:lnTo>
                <a:lnTo>
                  <a:pt x="2382" y="180736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pic>
        <p:nvPicPr>
          <p:cNvPr id="8" name="Google Shape;8;p1" descr="PSEG_16_w.eps"/>
          <p:cNvPicPr preferRelativeResize="0"/>
          <p:nvPr/>
        </p:nvPicPr>
        <p:blipFill rotWithShape="1">
          <a:blip r:embed="rId42">
            <a:alphaModFix/>
          </a:blip>
          <a:srcRect/>
          <a:stretch/>
        </p:blipFill>
        <p:spPr>
          <a:xfrm>
            <a:off x="249190" y="4845653"/>
            <a:ext cx="772733" cy="191851"/>
          </a:xfrm>
          <a:prstGeom prst="rect">
            <a:avLst/>
          </a:prstGeom>
          <a:noFill/>
          <a:ln>
            <a:noFill/>
          </a:ln>
        </p:spPr>
      </p:pic>
      <p:sp>
        <p:nvSpPr>
          <p:cNvPr id="9" name="Google Shape;9;p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3B526F"/>
              </a:buClr>
              <a:buSzPts val="2800"/>
              <a:buFont typeface="Libre Franklin Thin"/>
              <a:buNone/>
              <a:defRPr sz="2800" b="0" i="0" u="none" strike="noStrike" cap="none">
                <a:solidFill>
                  <a:srgbClr val="3B526F"/>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00"/>
              </a:spcBef>
              <a:spcAft>
                <a:spcPts val="0"/>
              </a:spcAft>
              <a:buClr>
                <a:schemeClr val="accent6"/>
              </a:buClr>
              <a:buSzPts val="2400"/>
              <a:buFont typeface="Noto Sans Symbols"/>
              <a:buNone/>
              <a:defRPr sz="2400" b="0" i="0" u="none" strike="noStrike" cap="none">
                <a:solidFill>
                  <a:srgbClr val="3C536F"/>
                </a:solidFill>
                <a:latin typeface="Libre Franklin"/>
                <a:ea typeface="Libre Franklin"/>
                <a:cs typeface="Libre Franklin"/>
                <a:sym typeface="Libre Franklin"/>
              </a:defRPr>
            </a:lvl1pPr>
            <a:lvl2pPr marL="914400" marR="0" lvl="1" indent="-340360" algn="l" rtl="0">
              <a:lnSpc>
                <a:spcPct val="100000"/>
              </a:lnSpc>
              <a:spcBef>
                <a:spcPts val="300"/>
              </a:spcBef>
              <a:spcAft>
                <a:spcPts val="0"/>
              </a:spcAft>
              <a:buClr>
                <a:srgbClr val="F95D0D"/>
              </a:buClr>
              <a:buSzPts val="1760"/>
              <a:buFont typeface="Arial"/>
              <a:buChar char="–"/>
              <a:defRPr sz="2200" b="0" i="0" u="none" strike="noStrike" cap="none">
                <a:solidFill>
                  <a:srgbClr val="3C536F"/>
                </a:solidFill>
                <a:latin typeface="Libre Franklin"/>
                <a:ea typeface="Libre Franklin"/>
                <a:cs typeface="Libre Franklin"/>
                <a:sym typeface="Libre Franklin"/>
              </a:defRPr>
            </a:lvl2pPr>
            <a:lvl3pPr marL="1371600" marR="0" lvl="2" indent="-330200" algn="l" rtl="0">
              <a:lnSpc>
                <a:spcPct val="100000"/>
              </a:lnSpc>
              <a:spcBef>
                <a:spcPts val="300"/>
              </a:spcBef>
              <a:spcAft>
                <a:spcPts val="0"/>
              </a:spcAft>
              <a:buClr>
                <a:srgbClr val="F95D0D"/>
              </a:buClr>
              <a:buSzPts val="1600"/>
              <a:buFont typeface="Arial"/>
              <a:buChar char="•"/>
              <a:defRPr sz="2000" b="0" i="0" u="none" strike="noStrike" cap="none">
                <a:solidFill>
                  <a:srgbClr val="3C536F"/>
                </a:solidFill>
                <a:latin typeface="Libre Franklin"/>
                <a:ea typeface="Libre Franklin"/>
                <a:cs typeface="Libre Franklin"/>
                <a:sym typeface="Libre Franklin"/>
              </a:defRPr>
            </a:lvl3pPr>
            <a:lvl4pPr marL="1828800" marR="0" lvl="3" indent="-309880"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4pPr>
            <a:lvl5pPr marL="2286000" marR="0" lvl="4" indent="-309879"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5pPr>
            <a:lvl6pPr marL="2743200" marR="0" lvl="5"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6pPr>
            <a:lvl7pPr marL="3200400" marR="0" lvl="6"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7pPr>
            <a:lvl8pPr marL="3657600" marR="0" lvl="7"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8pPr>
            <a:lvl9pPr marL="4114800" marR="0" lvl="8"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p1"/>
          <p:cNvSpPr/>
          <p:nvPr/>
        </p:nvSpPr>
        <p:spPr>
          <a:xfrm flipH="1">
            <a:off x="8599500" y="4800600"/>
            <a:ext cx="544500" cy="342900"/>
          </a:xfrm>
          <a:prstGeom prst="flowChartDelay">
            <a:avLst/>
          </a:pr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FFFFFF"/>
                </a:solidFill>
                <a:latin typeface="Libre Franklin"/>
                <a:ea typeface="Libre Franklin"/>
                <a:cs typeface="Libre Franklin"/>
                <a:sym typeface="Libre Franklin"/>
              </a:rPr>
              <a:t>‹#›</a:t>
            </a:fld>
            <a:endParaRPr sz="1000" b="0" i="0" u="none" strike="noStrike" cap="none">
              <a:solidFill>
                <a:srgbClr val="FFFFFF"/>
              </a:solidFill>
              <a:latin typeface="Libre Franklin"/>
              <a:ea typeface="Libre Franklin"/>
              <a:cs typeface="Libre Franklin"/>
              <a:sym typeface="Libre Frankli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19.jp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image" Target="../media/image19.jp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19.jp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19.jp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subTitle" idx="1"/>
          </p:nvPr>
        </p:nvSpPr>
        <p:spPr>
          <a:xfrm>
            <a:off x="311700" y="2123425"/>
            <a:ext cx="8520600" cy="509400"/>
          </a:xfrm>
          <a:prstGeom prst="rect">
            <a:avLst/>
          </a:prstGeom>
        </p:spPr>
        <p:txBody>
          <a:bodyPr spcFirstLastPara="1" wrap="square" lIns="0" tIns="0" rIns="0" bIns="0" anchor="t" anchorCtr="0">
            <a:noAutofit/>
          </a:bodyPr>
          <a:lstStyle/>
          <a:p>
            <a:pPr marL="0" lvl="0" indent="0" algn="ctr" rtl="0">
              <a:spcBef>
                <a:spcPts val="300"/>
              </a:spcBef>
              <a:spcAft>
                <a:spcPts val="0"/>
              </a:spcAft>
              <a:buNone/>
            </a:pPr>
            <a:r>
              <a:rPr lang="en"/>
              <a:t>PSEG CoE(Mulesoft 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0"/>
          <p:cNvSpPr/>
          <p:nvPr/>
        </p:nvSpPr>
        <p:spPr>
          <a:xfrm>
            <a:off x="2863480" y="3864589"/>
            <a:ext cx="617700" cy="617100"/>
          </a:xfrm>
          <a:prstGeom prst="ellipse">
            <a:avLst/>
          </a:prstGeom>
          <a:solidFill>
            <a:srgbClr val="FFFFFF"/>
          </a:solidFill>
          <a:ln>
            <a:noFill/>
          </a:ln>
          <a:effectLst>
            <a:outerShdw blurRad="139700" dist="12700" dir="2700000" algn="tl" rotWithShape="0">
              <a:srgbClr val="000000">
                <a:alpha val="157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cxnSp>
        <p:nvCxnSpPr>
          <p:cNvPr id="667" name="Google Shape;667;p50"/>
          <p:cNvCxnSpPr/>
          <p:nvPr/>
        </p:nvCxnSpPr>
        <p:spPr>
          <a:xfrm rot="10800000" flipH="1">
            <a:off x="2157161" y="1498029"/>
            <a:ext cx="639000" cy="5700"/>
          </a:xfrm>
          <a:prstGeom prst="straightConnector1">
            <a:avLst/>
          </a:prstGeom>
          <a:noFill/>
          <a:ln w="12700" cap="flat" cmpd="sng">
            <a:solidFill>
              <a:schemeClr val="dk2"/>
            </a:solidFill>
            <a:prstDash val="dot"/>
            <a:round/>
            <a:headEnd type="none" w="sm" len="sm"/>
            <a:tailEnd type="none" w="sm" len="sm"/>
          </a:ln>
        </p:spPr>
      </p:cxnSp>
      <p:sp>
        <p:nvSpPr>
          <p:cNvPr id="668" name="Google Shape;668;p50"/>
          <p:cNvSpPr/>
          <p:nvPr/>
        </p:nvSpPr>
        <p:spPr>
          <a:xfrm>
            <a:off x="2383" y="4539"/>
            <a:ext cx="1200" cy="1200"/>
          </a:xfrm>
          <a:prstGeom prst="rect">
            <a:avLst/>
          </a:prstGeom>
          <a:solidFill>
            <a:srgbClr val="FFFFFF"/>
          </a:solidFill>
          <a:ln>
            <a:noFill/>
          </a:ln>
        </p:spPr>
        <p:txBody>
          <a:bodyPr spcFirstLastPara="1" wrap="square" lIns="68500" tIns="68500" rIns="68500" bIns="685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Salesforce Sans"/>
              <a:ea typeface="Salesforce Sans"/>
              <a:cs typeface="Salesforce Sans"/>
              <a:sym typeface="Salesforce Sans"/>
            </a:endParaRPr>
          </a:p>
        </p:txBody>
      </p:sp>
      <p:cxnSp>
        <p:nvCxnSpPr>
          <p:cNvPr id="669" name="Google Shape;669;p50"/>
          <p:cNvCxnSpPr/>
          <p:nvPr/>
        </p:nvCxnSpPr>
        <p:spPr>
          <a:xfrm>
            <a:off x="5882881" y="2829663"/>
            <a:ext cx="222900" cy="0"/>
          </a:xfrm>
          <a:prstGeom prst="straightConnector1">
            <a:avLst/>
          </a:prstGeom>
          <a:noFill/>
          <a:ln w="12700" cap="flat" cmpd="sng">
            <a:solidFill>
              <a:schemeClr val="dk2"/>
            </a:solidFill>
            <a:prstDash val="dot"/>
            <a:round/>
            <a:headEnd type="none" w="sm" len="sm"/>
            <a:tailEnd type="none" w="sm" len="sm"/>
          </a:ln>
        </p:spPr>
      </p:cxnSp>
      <p:sp>
        <p:nvSpPr>
          <p:cNvPr id="670" name="Google Shape;670;p50"/>
          <p:cNvSpPr txBox="1">
            <a:spLocks noGrp="1"/>
          </p:cNvSpPr>
          <p:nvPr>
            <p:ph type="sldNum" idx="12"/>
          </p:nvPr>
        </p:nvSpPr>
        <p:spPr>
          <a:xfrm>
            <a:off x="8164965" y="4752051"/>
            <a:ext cx="513600" cy="273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671" name="Google Shape;671;p50"/>
          <p:cNvSpPr/>
          <p:nvPr/>
        </p:nvSpPr>
        <p:spPr>
          <a:xfrm>
            <a:off x="6180001" y="996975"/>
            <a:ext cx="23055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a:solidFill>
                  <a:schemeClr val="dk1"/>
                </a:solidFill>
                <a:latin typeface="Salesforce Sans"/>
                <a:ea typeface="Salesforce Sans"/>
                <a:cs typeface="Salesforce Sans"/>
                <a:sym typeface="Salesforce Sans"/>
              </a:rPr>
              <a:t>API</a:t>
            </a:r>
            <a:r>
              <a:rPr lang="en" sz="800" b="1" i="0" u="none" strike="noStrike" cap="none">
                <a:solidFill>
                  <a:schemeClr val="dk1"/>
                </a:solidFill>
                <a:latin typeface="Salesforce Sans"/>
                <a:ea typeface="Salesforce Sans"/>
                <a:cs typeface="Salesforce Sans"/>
                <a:sym typeface="Salesforce Sans"/>
              </a:rPr>
              <a:t> Architect</a:t>
            </a:r>
            <a:endParaRPr sz="800" b="0" i="0" u="none" strike="noStrike" cap="none">
              <a:solidFill>
                <a:schemeClr val="dk1"/>
              </a:solidFill>
              <a:latin typeface="Salesforce Sans"/>
              <a:ea typeface="Salesforce Sans"/>
              <a:cs typeface="Salesforce Sans"/>
              <a:sym typeface="Salesforce Sans"/>
            </a:endParaRPr>
          </a:p>
        </p:txBody>
      </p:sp>
      <p:sp>
        <p:nvSpPr>
          <p:cNvPr id="672" name="Google Shape;672;p50"/>
          <p:cNvSpPr txBox="1"/>
          <p:nvPr/>
        </p:nvSpPr>
        <p:spPr>
          <a:xfrm>
            <a:off x="6242925" y="1152902"/>
            <a:ext cx="2708400" cy="9858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Provide primary technical oversight throughout the API lifecycle</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a:solidFill>
                  <a:schemeClr val="dk2"/>
                </a:solidFill>
                <a:latin typeface="Salesforce Sans"/>
                <a:ea typeface="Salesforce Sans"/>
                <a:cs typeface="Salesforce Sans"/>
                <a:sym typeface="Salesforce Sans"/>
              </a:rPr>
              <a:t>On-board developers</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a:solidFill>
                  <a:schemeClr val="dk2"/>
                </a:solidFill>
                <a:latin typeface="Salesforce Sans"/>
                <a:ea typeface="Salesforce Sans"/>
                <a:cs typeface="Salesforce Sans"/>
                <a:sym typeface="Salesforce Sans"/>
              </a:rPr>
              <a:t>Manage best practices &amp; r</a:t>
            </a:r>
            <a:r>
              <a:rPr lang="en" sz="800" b="0" i="0" u="none" strike="noStrike" cap="none">
                <a:solidFill>
                  <a:schemeClr val="dk2"/>
                </a:solidFill>
                <a:latin typeface="Salesforce Sans"/>
                <a:ea typeface="Salesforce Sans"/>
                <a:cs typeface="Salesforce Sans"/>
                <a:sym typeface="Salesforce Sans"/>
              </a:rPr>
              <a:t>eview architecture designs</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b="0" i="0" u="none" strike="noStrike" cap="none">
                <a:solidFill>
                  <a:schemeClr val="dk2"/>
                </a:solidFill>
                <a:latin typeface="Salesforce Sans"/>
                <a:ea typeface="Salesforce Sans"/>
                <a:cs typeface="Salesforce Sans"/>
                <a:sym typeface="Salesforce Sans"/>
              </a:rPr>
              <a:t>Review feedback on existing assets and contribute to update decision</a:t>
            </a:r>
            <a:endParaRPr sz="800" b="0" i="0" u="none" strike="noStrike" cap="none">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b="0" i="0" u="none" strike="noStrike" cap="none">
                <a:solidFill>
                  <a:schemeClr val="dk2"/>
                </a:solidFill>
                <a:latin typeface="Salesforce Sans"/>
                <a:ea typeface="Salesforce Sans"/>
                <a:cs typeface="Salesforce Sans"/>
                <a:sym typeface="Salesforce Sans"/>
              </a:rPr>
              <a:t>Conduct design &amp; code reviews</a:t>
            </a:r>
            <a:endParaRPr sz="800" b="0" i="0" u="none" strike="noStrike" cap="none">
              <a:solidFill>
                <a:schemeClr val="dk2"/>
              </a:solidFill>
              <a:latin typeface="Salesforce Sans"/>
              <a:ea typeface="Salesforce Sans"/>
              <a:cs typeface="Salesforce Sans"/>
              <a:sym typeface="Salesforce Sans"/>
            </a:endParaRPr>
          </a:p>
        </p:txBody>
      </p:sp>
      <p:sp>
        <p:nvSpPr>
          <p:cNvPr id="673" name="Google Shape;673;p50"/>
          <p:cNvSpPr/>
          <p:nvPr/>
        </p:nvSpPr>
        <p:spPr>
          <a:xfrm>
            <a:off x="6242921" y="3573401"/>
            <a:ext cx="21300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a:solidFill>
                  <a:schemeClr val="dk1"/>
                </a:solidFill>
                <a:latin typeface="Salesforce Sans"/>
                <a:ea typeface="Salesforce Sans"/>
                <a:cs typeface="Salesforce Sans"/>
                <a:sym typeface="Salesforce Sans"/>
              </a:rPr>
              <a:t>Platform Engineer</a:t>
            </a:r>
            <a:r>
              <a:rPr lang="en" sz="800" b="1" i="0" u="none" strike="noStrike" cap="none">
                <a:solidFill>
                  <a:schemeClr val="dk1"/>
                </a:solidFill>
                <a:latin typeface="Salesforce Sans"/>
                <a:ea typeface="Salesforce Sans"/>
                <a:cs typeface="Salesforce Sans"/>
                <a:sym typeface="Salesforce Sans"/>
              </a:rPr>
              <a:t> </a:t>
            </a:r>
            <a:endParaRPr sz="800" b="0" i="0" u="none" strike="noStrike" cap="none">
              <a:solidFill>
                <a:schemeClr val="dk1"/>
              </a:solidFill>
              <a:latin typeface="Salesforce Sans"/>
              <a:ea typeface="Salesforce Sans"/>
              <a:cs typeface="Salesforce Sans"/>
              <a:sym typeface="Salesforce Sans"/>
            </a:endParaRPr>
          </a:p>
        </p:txBody>
      </p:sp>
      <p:sp>
        <p:nvSpPr>
          <p:cNvPr id="674" name="Google Shape;674;p50"/>
          <p:cNvSpPr txBox="1"/>
          <p:nvPr/>
        </p:nvSpPr>
        <p:spPr>
          <a:xfrm>
            <a:off x="6242921" y="3775614"/>
            <a:ext cx="2427600" cy="4152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Ensure the stability of deployment and management planes of the Anypoint Platform</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Manage Exchange access</a:t>
            </a:r>
            <a:endParaRPr sz="800">
              <a:solidFill>
                <a:schemeClr val="dk2"/>
              </a:solidFill>
              <a:latin typeface="Salesforce Sans"/>
              <a:ea typeface="Salesforce Sans"/>
              <a:cs typeface="Salesforce Sans"/>
              <a:sym typeface="Salesforce Sans"/>
            </a:endParaRPr>
          </a:p>
        </p:txBody>
      </p:sp>
      <p:cxnSp>
        <p:nvCxnSpPr>
          <p:cNvPr id="675" name="Google Shape;675;p50"/>
          <p:cNvCxnSpPr/>
          <p:nvPr/>
        </p:nvCxnSpPr>
        <p:spPr>
          <a:xfrm>
            <a:off x="6106747" y="3573410"/>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76" name="Google Shape;676;p50"/>
          <p:cNvSpPr/>
          <p:nvPr/>
        </p:nvSpPr>
        <p:spPr>
          <a:xfrm>
            <a:off x="308124" y="3585063"/>
            <a:ext cx="18417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Salesforce Sans"/>
                <a:ea typeface="Salesforce Sans"/>
                <a:cs typeface="Salesforce Sans"/>
                <a:sym typeface="Salesforce Sans"/>
              </a:rPr>
              <a:t>P</a:t>
            </a:r>
            <a:r>
              <a:rPr lang="en" sz="800" b="1">
                <a:solidFill>
                  <a:schemeClr val="dk1"/>
                </a:solidFill>
                <a:latin typeface="Salesforce Sans"/>
                <a:ea typeface="Salesforce Sans"/>
                <a:cs typeface="Salesforce Sans"/>
                <a:sym typeface="Salesforce Sans"/>
              </a:rPr>
              <a:t>latform Owner</a:t>
            </a:r>
            <a:endParaRPr sz="800" b="0" i="0" u="none" strike="noStrike" cap="none">
              <a:solidFill>
                <a:schemeClr val="dk1"/>
              </a:solidFill>
              <a:latin typeface="Salesforce Sans"/>
              <a:ea typeface="Salesforce Sans"/>
              <a:cs typeface="Salesforce Sans"/>
              <a:sym typeface="Salesforce Sans"/>
            </a:endParaRPr>
          </a:p>
        </p:txBody>
      </p:sp>
      <p:sp>
        <p:nvSpPr>
          <p:cNvPr id="677" name="Google Shape;677;p50"/>
          <p:cNvSpPr txBox="1"/>
          <p:nvPr/>
        </p:nvSpPr>
        <p:spPr>
          <a:xfrm>
            <a:off x="246484" y="3751501"/>
            <a:ext cx="1819500" cy="988500"/>
          </a:xfrm>
          <a:prstGeom prst="rect">
            <a:avLst/>
          </a:prstGeom>
          <a:noFill/>
          <a:ln>
            <a:noFill/>
          </a:ln>
        </p:spPr>
        <p:txBody>
          <a:bodyPr spcFirstLastPara="1" wrap="square" lIns="0" tIns="0" rIns="0" bIns="0" anchor="t" anchorCtr="0">
            <a:noAutofit/>
          </a:bodyPr>
          <a:lstStyle/>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Own the Anypoint Platform and its roadmap</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Ensure the stability of deployment and management planes of the Anypoint Platform</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Manage Exchange access</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Ensure that all connectivity requirements are met</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endParaRPr sz="800">
              <a:solidFill>
                <a:schemeClr val="dk2"/>
              </a:solidFill>
              <a:latin typeface="Salesforce Sans"/>
              <a:ea typeface="Salesforce Sans"/>
              <a:cs typeface="Salesforce Sans"/>
              <a:sym typeface="Salesforce Sans"/>
            </a:endParaRPr>
          </a:p>
        </p:txBody>
      </p:sp>
      <p:cxnSp>
        <p:nvCxnSpPr>
          <p:cNvPr id="678" name="Google Shape;678;p50"/>
          <p:cNvCxnSpPr/>
          <p:nvPr/>
        </p:nvCxnSpPr>
        <p:spPr>
          <a:xfrm>
            <a:off x="2157161" y="3752852"/>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79" name="Google Shape;679;p50"/>
          <p:cNvCxnSpPr/>
          <p:nvPr/>
        </p:nvCxnSpPr>
        <p:spPr>
          <a:xfrm>
            <a:off x="2166186" y="4093346"/>
            <a:ext cx="639000" cy="0"/>
          </a:xfrm>
          <a:prstGeom prst="straightConnector1">
            <a:avLst/>
          </a:prstGeom>
          <a:noFill/>
          <a:ln w="12700" cap="flat" cmpd="sng">
            <a:solidFill>
              <a:schemeClr val="dk2"/>
            </a:solidFill>
            <a:prstDash val="dot"/>
            <a:round/>
            <a:headEnd type="none" w="sm" len="sm"/>
            <a:tailEnd type="none" w="sm" len="sm"/>
          </a:ln>
        </p:spPr>
      </p:cxnSp>
      <p:cxnSp>
        <p:nvCxnSpPr>
          <p:cNvPr id="680" name="Google Shape;680;p50"/>
          <p:cNvCxnSpPr/>
          <p:nvPr/>
        </p:nvCxnSpPr>
        <p:spPr>
          <a:xfrm>
            <a:off x="5537004" y="1557817"/>
            <a:ext cx="568800" cy="0"/>
          </a:xfrm>
          <a:prstGeom prst="straightConnector1">
            <a:avLst/>
          </a:prstGeom>
          <a:noFill/>
          <a:ln w="12700" cap="flat" cmpd="sng">
            <a:solidFill>
              <a:schemeClr val="dk2"/>
            </a:solidFill>
            <a:prstDash val="dot"/>
            <a:round/>
            <a:headEnd type="none" w="sm" len="sm"/>
            <a:tailEnd type="none" w="sm" len="sm"/>
          </a:ln>
        </p:spPr>
      </p:cxnSp>
      <p:cxnSp>
        <p:nvCxnSpPr>
          <p:cNvPr id="681" name="Google Shape;681;p50"/>
          <p:cNvCxnSpPr/>
          <p:nvPr/>
        </p:nvCxnSpPr>
        <p:spPr>
          <a:xfrm>
            <a:off x="6108141" y="1054059"/>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82" name="Google Shape;682;p50"/>
          <p:cNvCxnSpPr/>
          <p:nvPr/>
        </p:nvCxnSpPr>
        <p:spPr>
          <a:xfrm>
            <a:off x="5405390" y="4147433"/>
            <a:ext cx="700500" cy="0"/>
          </a:xfrm>
          <a:prstGeom prst="straightConnector1">
            <a:avLst/>
          </a:prstGeom>
          <a:noFill/>
          <a:ln w="12700" cap="flat" cmpd="sng">
            <a:solidFill>
              <a:schemeClr val="dk2"/>
            </a:solidFill>
            <a:prstDash val="dot"/>
            <a:round/>
            <a:headEnd type="none" w="sm" len="sm"/>
            <a:tailEnd type="none" w="sm" len="sm"/>
          </a:ln>
        </p:spPr>
      </p:cxnSp>
      <p:sp>
        <p:nvSpPr>
          <p:cNvPr id="683" name="Google Shape;683;p50"/>
          <p:cNvSpPr/>
          <p:nvPr/>
        </p:nvSpPr>
        <p:spPr>
          <a:xfrm>
            <a:off x="3535265" y="2209911"/>
            <a:ext cx="1330500" cy="1329000"/>
          </a:xfrm>
          <a:prstGeom prst="ellipse">
            <a:avLst/>
          </a:prstGeom>
          <a:solidFill>
            <a:schemeClr val="dk1"/>
          </a:solidFill>
          <a:ln>
            <a:noFill/>
          </a:ln>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4"/>
              </a:solidFill>
              <a:latin typeface="Salesforce Sans"/>
              <a:ea typeface="Salesforce Sans"/>
              <a:cs typeface="Salesforce Sans"/>
              <a:sym typeface="Salesforce Sans"/>
            </a:endParaRPr>
          </a:p>
        </p:txBody>
      </p:sp>
      <p:sp>
        <p:nvSpPr>
          <p:cNvPr id="684" name="Google Shape;684;p50"/>
          <p:cNvSpPr txBox="1"/>
          <p:nvPr/>
        </p:nvSpPr>
        <p:spPr>
          <a:xfrm>
            <a:off x="3757776" y="2584702"/>
            <a:ext cx="847800" cy="591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chemeClr val="lt1"/>
                </a:solidFill>
                <a:latin typeface="Salesforce Sans"/>
                <a:ea typeface="Salesforce Sans"/>
                <a:cs typeface="Salesforce Sans"/>
                <a:sym typeface="Salesforce Sans"/>
              </a:rPr>
              <a:t>CoE</a:t>
            </a:r>
            <a:endParaRPr sz="1300" b="1">
              <a:solidFill>
                <a:schemeClr val="lt1"/>
              </a:solidFill>
              <a:latin typeface="Salesforce Sans"/>
              <a:ea typeface="Salesforce Sans"/>
              <a:cs typeface="Salesforce Sans"/>
              <a:sym typeface="Salesforce Sans"/>
            </a:endParaRPr>
          </a:p>
          <a:p>
            <a:pPr marL="0" marR="0" lvl="0" indent="0" algn="ctr" rtl="0">
              <a:lnSpc>
                <a:spcPct val="100000"/>
              </a:lnSpc>
              <a:spcBef>
                <a:spcPts val="0"/>
              </a:spcBef>
              <a:spcAft>
                <a:spcPts val="0"/>
              </a:spcAft>
              <a:buClr>
                <a:srgbClr val="000000"/>
              </a:buClr>
              <a:buSzPts val="1300"/>
              <a:buFont typeface="Arial"/>
              <a:buNone/>
            </a:pPr>
            <a:r>
              <a:rPr lang="en" sz="1300" b="1">
                <a:solidFill>
                  <a:schemeClr val="lt1"/>
                </a:solidFill>
                <a:latin typeface="Salesforce Sans"/>
                <a:ea typeface="Salesforce Sans"/>
                <a:cs typeface="Salesforce Sans"/>
                <a:sym typeface="Salesforce Sans"/>
              </a:rPr>
              <a:t>(Mulesoft View)</a:t>
            </a:r>
            <a:endParaRPr sz="1300" b="1">
              <a:solidFill>
                <a:schemeClr val="lt1"/>
              </a:solidFill>
              <a:latin typeface="Salesforce Sans"/>
              <a:ea typeface="Salesforce Sans"/>
              <a:cs typeface="Salesforce Sans"/>
              <a:sym typeface="Salesforce Sans"/>
            </a:endParaRPr>
          </a:p>
        </p:txBody>
      </p:sp>
      <p:sp>
        <p:nvSpPr>
          <p:cNvPr id="685" name="Google Shape;685;p50"/>
          <p:cNvSpPr txBox="1"/>
          <p:nvPr/>
        </p:nvSpPr>
        <p:spPr>
          <a:xfrm>
            <a:off x="2918188" y="2017048"/>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6" name="Google Shape;686;p50"/>
          <p:cNvSpPr txBox="1"/>
          <p:nvPr/>
        </p:nvSpPr>
        <p:spPr>
          <a:xfrm>
            <a:off x="2506844" y="3272876"/>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7" name="Google Shape;687;p50"/>
          <p:cNvSpPr txBox="1"/>
          <p:nvPr/>
        </p:nvSpPr>
        <p:spPr>
          <a:xfrm>
            <a:off x="4646868" y="4571351"/>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8" name="Google Shape;688;p50"/>
          <p:cNvSpPr/>
          <p:nvPr/>
        </p:nvSpPr>
        <p:spPr>
          <a:xfrm>
            <a:off x="6180001" y="2204725"/>
            <a:ext cx="27084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Salesforce Sans"/>
                <a:ea typeface="Salesforce Sans"/>
                <a:cs typeface="Salesforce Sans"/>
                <a:sym typeface="Salesforce Sans"/>
              </a:rPr>
              <a:t>API </a:t>
            </a:r>
            <a:r>
              <a:rPr lang="en" sz="800" b="1">
                <a:solidFill>
                  <a:schemeClr val="dk1"/>
                </a:solidFill>
                <a:latin typeface="Salesforce Sans"/>
                <a:ea typeface="Salesforce Sans"/>
                <a:cs typeface="Salesforce Sans"/>
                <a:sym typeface="Salesforce Sans"/>
              </a:rPr>
              <a:t>Developer / Delivery Teams</a:t>
            </a:r>
            <a:endParaRPr sz="800" b="0" i="0" u="none" strike="noStrike" cap="none">
              <a:solidFill>
                <a:schemeClr val="dk1"/>
              </a:solidFill>
              <a:latin typeface="Salesforce Sans"/>
              <a:ea typeface="Salesforce Sans"/>
              <a:cs typeface="Salesforce Sans"/>
              <a:sym typeface="Salesforce Sans"/>
            </a:endParaRPr>
          </a:p>
        </p:txBody>
      </p:sp>
      <p:sp>
        <p:nvSpPr>
          <p:cNvPr id="689" name="Google Shape;689;p50"/>
          <p:cNvSpPr txBox="1"/>
          <p:nvPr/>
        </p:nvSpPr>
        <p:spPr>
          <a:xfrm>
            <a:off x="6179996" y="2322120"/>
            <a:ext cx="2488500" cy="11325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dirty="0">
                <a:solidFill>
                  <a:schemeClr val="dk2"/>
                </a:solidFill>
                <a:latin typeface="Salesforce Sans"/>
                <a:ea typeface="Salesforce Sans"/>
                <a:cs typeface="Salesforce Sans"/>
                <a:sym typeface="Salesforce Sans"/>
              </a:rPr>
              <a:t>Design and develop solutions in accordance with </a:t>
            </a:r>
            <a:r>
              <a:rPr lang="en" sz="800" dirty="0" err="1">
                <a:solidFill>
                  <a:schemeClr val="dk2"/>
                </a:solidFill>
                <a:latin typeface="Salesforce Sans"/>
                <a:ea typeface="Salesforce Sans"/>
                <a:cs typeface="Salesforce Sans"/>
                <a:sym typeface="Salesforce Sans"/>
              </a:rPr>
              <a:t>CoE</a:t>
            </a:r>
            <a:r>
              <a:rPr lang="en" sz="800" dirty="0">
                <a:solidFill>
                  <a:schemeClr val="dk2"/>
                </a:solidFill>
                <a:latin typeface="Salesforce Sans"/>
                <a:ea typeface="Salesforce Sans"/>
                <a:cs typeface="Salesforce Sans"/>
                <a:sym typeface="Salesforce Sans"/>
              </a:rPr>
              <a:t> guidelines and best practices</a:t>
            </a:r>
            <a:endParaRPr sz="800" dirty="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Char char="•"/>
            </a:pPr>
            <a:r>
              <a:rPr lang="en" sz="800" dirty="0">
                <a:solidFill>
                  <a:schemeClr val="dk2"/>
                </a:solidFill>
                <a:latin typeface="Salesforce Sans"/>
                <a:ea typeface="Salesforce Sans"/>
                <a:cs typeface="Salesforce Sans"/>
                <a:sym typeface="Salesforce Sans"/>
              </a:rPr>
              <a:t>Ensure that solutions provided by the C4E are highly reusable</a:t>
            </a:r>
            <a:endParaRPr sz="800" dirty="0">
              <a:solidFill>
                <a:schemeClr val="dk2"/>
              </a:solidFill>
              <a:latin typeface="Salesforce Sans"/>
              <a:ea typeface="Salesforce Sans"/>
              <a:cs typeface="Salesforce Sans"/>
              <a:sym typeface="Salesforce Sans"/>
            </a:endParaRPr>
          </a:p>
          <a:p>
            <a:pPr marL="342900" marR="0" lvl="0" indent="0" algn="l" rtl="0">
              <a:lnSpc>
                <a:spcPct val="100000"/>
              </a:lnSpc>
              <a:spcBef>
                <a:spcPts val="200"/>
              </a:spcBef>
              <a:spcAft>
                <a:spcPts val="0"/>
              </a:spcAft>
              <a:buNone/>
            </a:pPr>
            <a:endParaRPr sz="800" dirty="0">
              <a:solidFill>
                <a:schemeClr val="dk2"/>
              </a:solidFill>
              <a:latin typeface="Salesforce Sans"/>
              <a:ea typeface="Salesforce Sans"/>
              <a:cs typeface="Salesforce Sans"/>
              <a:sym typeface="Salesforce Sans"/>
            </a:endParaRPr>
          </a:p>
        </p:txBody>
      </p:sp>
      <p:cxnSp>
        <p:nvCxnSpPr>
          <p:cNvPr id="690" name="Google Shape;690;p50"/>
          <p:cNvCxnSpPr/>
          <p:nvPr/>
        </p:nvCxnSpPr>
        <p:spPr>
          <a:xfrm>
            <a:off x="6106747" y="2279154"/>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91" name="Google Shape;691;p50"/>
          <p:cNvSpPr/>
          <p:nvPr/>
        </p:nvSpPr>
        <p:spPr>
          <a:xfrm>
            <a:off x="310533" y="2069669"/>
            <a:ext cx="22020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dirty="0">
                <a:solidFill>
                  <a:schemeClr val="dk1"/>
                </a:solidFill>
                <a:latin typeface="Salesforce Sans"/>
                <a:ea typeface="Salesforce Sans"/>
                <a:cs typeface="Salesforce Sans"/>
                <a:sym typeface="Salesforce Sans"/>
              </a:rPr>
              <a:t>Data Integration Architect(C4E Lead)</a:t>
            </a:r>
            <a:endParaRPr sz="800" b="0" i="0" u="none" strike="noStrike" cap="none" dirty="0">
              <a:solidFill>
                <a:schemeClr val="dk1"/>
              </a:solidFill>
              <a:latin typeface="Salesforce Sans"/>
              <a:ea typeface="Salesforce Sans"/>
              <a:cs typeface="Salesforce Sans"/>
              <a:sym typeface="Salesforce Sans"/>
            </a:endParaRPr>
          </a:p>
        </p:txBody>
      </p:sp>
      <p:sp>
        <p:nvSpPr>
          <p:cNvPr id="692" name="Google Shape;692;p50"/>
          <p:cNvSpPr txBox="1"/>
          <p:nvPr/>
        </p:nvSpPr>
        <p:spPr>
          <a:xfrm>
            <a:off x="308129" y="2233649"/>
            <a:ext cx="1841700" cy="1281300"/>
          </a:xfrm>
          <a:prstGeom prst="rect">
            <a:avLst/>
          </a:prstGeom>
          <a:noFill/>
          <a:ln>
            <a:noFill/>
          </a:ln>
        </p:spPr>
        <p:txBody>
          <a:bodyPr spcFirstLastPara="1" wrap="square" lIns="0" tIns="0" rIns="0" bIns="0" anchor="t" anchorCtr="0">
            <a:noAutofit/>
          </a:bodyPr>
          <a:lstStyle/>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Lead Mulesoft </a:t>
            </a:r>
            <a:r>
              <a:rPr lang="en" sz="800">
                <a:solidFill>
                  <a:schemeClr val="dk2"/>
                </a:solidFill>
                <a:latin typeface="Salesforce Sans"/>
                <a:ea typeface="Salesforce Sans"/>
                <a:cs typeface="Salesforce Sans"/>
                <a:sym typeface="Salesforce Sans"/>
              </a:rPr>
              <a:t>CoE</a:t>
            </a:r>
            <a:r>
              <a:rPr lang="en" sz="800" b="0" i="0" u="none" strike="noStrike" cap="none">
                <a:solidFill>
                  <a:schemeClr val="dk2"/>
                </a:solidFill>
                <a:latin typeface="Salesforce Sans"/>
                <a:ea typeface="Salesforce Sans"/>
                <a:cs typeface="Salesforce Sans"/>
                <a:sym typeface="Salesforce Sans"/>
              </a:rPr>
              <a:t> implementation</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Evangelize</a:t>
            </a:r>
            <a:r>
              <a:rPr lang="en" sz="800">
                <a:solidFill>
                  <a:schemeClr val="dk2"/>
                </a:solidFill>
                <a:latin typeface="Salesforce Sans"/>
                <a:ea typeface="Salesforce Sans"/>
                <a:cs typeface="Salesforce Sans"/>
                <a:sym typeface="Salesforce Sans"/>
              </a:rPr>
              <a:t> Mulesoft CoE</a:t>
            </a:r>
            <a:endParaRPr sz="800">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a:solidFill>
                  <a:schemeClr val="dk2"/>
                </a:solidFill>
                <a:latin typeface="Salesforce Sans"/>
                <a:ea typeface="Salesforce Sans"/>
                <a:cs typeface="Salesforce Sans"/>
                <a:sym typeface="Salesforce Sans"/>
              </a:rPr>
              <a:t>Own the Enterprise API &amp; SOA vision, sets architecture guidelines, design patterns, standards</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Onboard projects</a:t>
            </a:r>
            <a:endParaRPr sz="800">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Track and report KPI metrics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Facilitate info/education sessions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Manage assets review, feedback, and update </a:t>
            </a:r>
            <a:endParaRPr sz="800" b="0" i="0" u="none" strike="noStrike" cap="none">
              <a:solidFill>
                <a:schemeClr val="dk2"/>
              </a:solidFill>
              <a:latin typeface="Salesforce Sans"/>
              <a:ea typeface="Salesforce Sans"/>
              <a:cs typeface="Salesforce Sans"/>
              <a:sym typeface="Salesforce Sans"/>
            </a:endParaRPr>
          </a:p>
        </p:txBody>
      </p:sp>
      <p:cxnSp>
        <p:nvCxnSpPr>
          <p:cNvPr id="693" name="Google Shape;693;p50"/>
          <p:cNvCxnSpPr/>
          <p:nvPr/>
        </p:nvCxnSpPr>
        <p:spPr>
          <a:xfrm>
            <a:off x="2158338" y="2306196"/>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94" name="Google Shape;694;p50"/>
          <p:cNvSpPr/>
          <p:nvPr/>
        </p:nvSpPr>
        <p:spPr>
          <a:xfrm>
            <a:off x="310525" y="996975"/>
            <a:ext cx="18858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dirty="0" err="1">
                <a:solidFill>
                  <a:schemeClr val="dk1"/>
                </a:solidFill>
                <a:latin typeface="Salesforce Sans"/>
                <a:ea typeface="Salesforce Sans"/>
                <a:cs typeface="Salesforce Sans"/>
                <a:sym typeface="Salesforce Sans"/>
              </a:rPr>
              <a:t>CoE</a:t>
            </a:r>
            <a:r>
              <a:rPr lang="en" sz="800" b="1" dirty="0">
                <a:solidFill>
                  <a:schemeClr val="dk1"/>
                </a:solidFill>
                <a:latin typeface="Salesforce Sans"/>
                <a:ea typeface="Salesforce Sans"/>
                <a:cs typeface="Salesforce Sans"/>
                <a:sym typeface="Salesforce Sans"/>
              </a:rPr>
              <a:t> Sponsor -</a:t>
            </a:r>
            <a:r>
              <a:rPr lang="en" sz="800" b="1" dirty="0" err="1">
                <a:solidFill>
                  <a:schemeClr val="dk1"/>
                </a:solidFill>
                <a:latin typeface="Salesforce Sans"/>
                <a:ea typeface="Salesforce Sans"/>
                <a:cs typeface="Salesforce Sans"/>
                <a:sym typeface="Salesforce Sans"/>
              </a:rPr>
              <a:t>Mulesoft</a:t>
            </a:r>
            <a:r>
              <a:rPr lang="en" sz="800" b="1" dirty="0">
                <a:solidFill>
                  <a:schemeClr val="dk1"/>
                </a:solidFill>
                <a:latin typeface="Salesforce Sans"/>
                <a:ea typeface="Salesforce Sans"/>
                <a:cs typeface="Salesforce Sans"/>
                <a:sym typeface="Salesforce Sans"/>
              </a:rPr>
              <a:t> (C4E Sponsor)</a:t>
            </a:r>
            <a:endParaRPr sz="800" b="0" i="0" u="none" strike="noStrike" cap="none" dirty="0">
              <a:solidFill>
                <a:schemeClr val="dk1"/>
              </a:solidFill>
              <a:latin typeface="Salesforce Sans"/>
              <a:ea typeface="Salesforce Sans"/>
              <a:cs typeface="Salesforce Sans"/>
              <a:sym typeface="Salesforce Sans"/>
            </a:endParaRPr>
          </a:p>
        </p:txBody>
      </p:sp>
      <p:sp>
        <p:nvSpPr>
          <p:cNvPr id="695" name="Google Shape;695;p50"/>
          <p:cNvSpPr txBox="1"/>
          <p:nvPr/>
        </p:nvSpPr>
        <p:spPr>
          <a:xfrm>
            <a:off x="310525" y="1153538"/>
            <a:ext cx="1691400" cy="886200"/>
          </a:xfrm>
          <a:prstGeom prst="rect">
            <a:avLst/>
          </a:prstGeom>
          <a:noFill/>
          <a:ln>
            <a:noFill/>
          </a:ln>
        </p:spPr>
        <p:txBody>
          <a:bodyPr spcFirstLastPara="1" wrap="square" lIns="0" tIns="0" rIns="0" bIns="0" anchor="t" anchorCtr="0">
            <a:noAutofit/>
          </a:bodyPr>
          <a:lstStyle/>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Secure funding</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Manage C</a:t>
            </a:r>
            <a:r>
              <a:rPr lang="en" sz="800">
                <a:solidFill>
                  <a:schemeClr val="dk2"/>
                </a:solidFill>
                <a:latin typeface="Salesforce Sans"/>
                <a:ea typeface="Salesforce Sans"/>
                <a:cs typeface="Salesforce Sans"/>
                <a:sym typeface="Salesforce Sans"/>
              </a:rPr>
              <a:t>o</a:t>
            </a:r>
            <a:r>
              <a:rPr lang="en" sz="800" b="0" i="0" u="none" strike="noStrike" cap="none">
                <a:solidFill>
                  <a:schemeClr val="dk2"/>
                </a:solidFill>
                <a:latin typeface="Salesforce Sans"/>
                <a:ea typeface="Salesforce Sans"/>
                <a:cs typeface="Salesforce Sans"/>
                <a:sym typeface="Salesforce Sans"/>
              </a:rPr>
              <a:t>E over-all success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Provide Sr. management support, oversight &amp; guidance</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Demonstrate visible support for C</a:t>
            </a:r>
            <a:r>
              <a:rPr lang="en" sz="800">
                <a:solidFill>
                  <a:schemeClr val="dk2"/>
                </a:solidFill>
                <a:latin typeface="Salesforce Sans"/>
                <a:ea typeface="Salesforce Sans"/>
                <a:cs typeface="Salesforce Sans"/>
                <a:sym typeface="Salesforce Sans"/>
              </a:rPr>
              <a:t>o</a:t>
            </a:r>
            <a:r>
              <a:rPr lang="en" sz="800" b="0" i="0" u="none" strike="noStrike" cap="none">
                <a:solidFill>
                  <a:schemeClr val="dk2"/>
                </a:solidFill>
                <a:latin typeface="Salesforce Sans"/>
                <a:ea typeface="Salesforce Sans"/>
                <a:cs typeface="Salesforce Sans"/>
                <a:sym typeface="Salesforce Sans"/>
              </a:rPr>
              <a:t>E </a:t>
            </a:r>
            <a:endParaRPr sz="800" b="0" i="0" u="none" strike="noStrike" cap="none">
              <a:solidFill>
                <a:schemeClr val="dk2"/>
              </a:solidFill>
              <a:latin typeface="Salesforce Sans"/>
              <a:ea typeface="Salesforce Sans"/>
              <a:cs typeface="Salesforce Sans"/>
              <a:sym typeface="Salesforce Sans"/>
            </a:endParaRPr>
          </a:p>
        </p:txBody>
      </p:sp>
      <p:cxnSp>
        <p:nvCxnSpPr>
          <p:cNvPr id="696" name="Google Shape;696;p50"/>
          <p:cNvCxnSpPr/>
          <p:nvPr/>
        </p:nvCxnSpPr>
        <p:spPr>
          <a:xfrm>
            <a:off x="2157161" y="1011942"/>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97" name="Google Shape;697;p50"/>
          <p:cNvCxnSpPr/>
          <p:nvPr/>
        </p:nvCxnSpPr>
        <p:spPr>
          <a:xfrm>
            <a:off x="2166186" y="2829663"/>
            <a:ext cx="295800" cy="0"/>
          </a:xfrm>
          <a:prstGeom prst="straightConnector1">
            <a:avLst/>
          </a:prstGeom>
          <a:noFill/>
          <a:ln w="12700" cap="flat" cmpd="sng">
            <a:solidFill>
              <a:schemeClr val="dk2"/>
            </a:solidFill>
            <a:prstDash val="dot"/>
            <a:round/>
            <a:headEnd type="none" w="sm" len="sm"/>
            <a:tailEnd type="none" w="sm" len="sm"/>
          </a:ln>
        </p:spPr>
      </p:cxnSp>
      <p:sp>
        <p:nvSpPr>
          <p:cNvPr id="698" name="Google Shape;698;p50"/>
          <p:cNvSpPr/>
          <p:nvPr/>
        </p:nvSpPr>
        <p:spPr>
          <a:xfrm>
            <a:off x="2960118" y="1228822"/>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27000" dist="12700" dir="2700000" algn="tl" rotWithShape="0">
              <a:srgbClr val="000000">
                <a:alpha val="157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sp>
        <p:nvSpPr>
          <p:cNvPr id="699" name="Google Shape;699;p50"/>
          <p:cNvSpPr/>
          <p:nvPr/>
        </p:nvSpPr>
        <p:spPr>
          <a:xfrm>
            <a:off x="4790620" y="1228822"/>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sp>
        <p:nvSpPr>
          <p:cNvPr id="700" name="Google Shape;700;p50"/>
          <p:cNvSpPr/>
          <p:nvPr/>
        </p:nvSpPr>
        <p:spPr>
          <a:xfrm>
            <a:off x="2552491" y="2505181"/>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cxnSp>
        <p:nvCxnSpPr>
          <p:cNvPr id="701" name="Google Shape;701;p50"/>
          <p:cNvCxnSpPr/>
          <p:nvPr/>
        </p:nvCxnSpPr>
        <p:spPr>
          <a:xfrm>
            <a:off x="3544383" y="1823797"/>
            <a:ext cx="245400" cy="331800"/>
          </a:xfrm>
          <a:prstGeom prst="straightConnector1">
            <a:avLst/>
          </a:prstGeom>
          <a:noFill/>
          <a:ln w="12700" cap="flat" cmpd="sng">
            <a:solidFill>
              <a:schemeClr val="dk2"/>
            </a:solidFill>
            <a:prstDash val="solid"/>
            <a:miter lim="800000"/>
            <a:headEnd type="none" w="sm" len="sm"/>
            <a:tailEnd type="stealth" w="med" len="med"/>
          </a:ln>
        </p:spPr>
      </p:cxnSp>
      <p:cxnSp>
        <p:nvCxnSpPr>
          <p:cNvPr id="702" name="Google Shape;702;p50"/>
          <p:cNvCxnSpPr/>
          <p:nvPr/>
        </p:nvCxnSpPr>
        <p:spPr>
          <a:xfrm flipH="1">
            <a:off x="4501947" y="1761438"/>
            <a:ext cx="305700" cy="393900"/>
          </a:xfrm>
          <a:prstGeom prst="straightConnector1">
            <a:avLst/>
          </a:prstGeom>
          <a:noFill/>
          <a:ln w="12700" cap="flat" cmpd="sng">
            <a:solidFill>
              <a:schemeClr val="dk2"/>
            </a:solidFill>
            <a:prstDash val="solid"/>
            <a:miter lim="800000"/>
            <a:headEnd type="none" w="sm" len="sm"/>
            <a:tailEnd type="stealth" w="med" len="med"/>
          </a:ln>
        </p:spPr>
      </p:cxnSp>
      <p:cxnSp>
        <p:nvCxnSpPr>
          <p:cNvPr id="703" name="Google Shape;703;p50"/>
          <p:cNvCxnSpPr/>
          <p:nvPr/>
        </p:nvCxnSpPr>
        <p:spPr>
          <a:xfrm>
            <a:off x="3251580" y="2823953"/>
            <a:ext cx="210000" cy="0"/>
          </a:xfrm>
          <a:prstGeom prst="straightConnector1">
            <a:avLst/>
          </a:prstGeom>
          <a:noFill/>
          <a:ln w="9525" cap="flat" cmpd="sng">
            <a:solidFill>
              <a:schemeClr val="dk2"/>
            </a:solidFill>
            <a:prstDash val="solid"/>
            <a:miter lim="800000"/>
            <a:headEnd type="none" w="sm" len="sm"/>
            <a:tailEnd type="triangle" w="med" len="med"/>
          </a:ln>
        </p:spPr>
      </p:cxnSp>
      <p:cxnSp>
        <p:nvCxnSpPr>
          <p:cNvPr id="704" name="Google Shape;704;p50"/>
          <p:cNvCxnSpPr/>
          <p:nvPr/>
        </p:nvCxnSpPr>
        <p:spPr>
          <a:xfrm flipH="1">
            <a:off x="4923300" y="2817899"/>
            <a:ext cx="186900" cy="6000"/>
          </a:xfrm>
          <a:prstGeom prst="straightConnector1">
            <a:avLst/>
          </a:prstGeom>
          <a:noFill/>
          <a:ln w="9525" cap="flat" cmpd="sng">
            <a:solidFill>
              <a:schemeClr val="dk2"/>
            </a:solidFill>
            <a:prstDash val="solid"/>
            <a:miter lim="800000"/>
            <a:headEnd type="none" w="sm" len="sm"/>
            <a:tailEnd type="triangle" w="med" len="med"/>
          </a:ln>
        </p:spPr>
      </p:cxnSp>
      <p:cxnSp>
        <p:nvCxnSpPr>
          <p:cNvPr id="705" name="Google Shape;705;p50"/>
          <p:cNvCxnSpPr/>
          <p:nvPr/>
        </p:nvCxnSpPr>
        <p:spPr>
          <a:xfrm rot="10800000" flipH="1">
            <a:off x="3544383" y="3538521"/>
            <a:ext cx="232800" cy="305400"/>
          </a:xfrm>
          <a:prstGeom prst="straightConnector1">
            <a:avLst/>
          </a:prstGeom>
          <a:noFill/>
          <a:ln w="12700" cap="flat" cmpd="sng">
            <a:solidFill>
              <a:schemeClr val="dk2"/>
            </a:solidFill>
            <a:prstDash val="solid"/>
            <a:miter lim="800000"/>
            <a:headEnd type="none" w="sm" len="sm"/>
            <a:tailEnd type="stealth" w="med" len="med"/>
          </a:ln>
        </p:spPr>
      </p:cxnSp>
      <p:cxnSp>
        <p:nvCxnSpPr>
          <p:cNvPr id="706" name="Google Shape;706;p50"/>
          <p:cNvCxnSpPr/>
          <p:nvPr/>
        </p:nvCxnSpPr>
        <p:spPr>
          <a:xfrm rot="10800000">
            <a:off x="4549769" y="3549277"/>
            <a:ext cx="180000" cy="290400"/>
          </a:xfrm>
          <a:prstGeom prst="straightConnector1">
            <a:avLst/>
          </a:prstGeom>
          <a:noFill/>
          <a:ln w="12700" cap="flat" cmpd="sng">
            <a:solidFill>
              <a:schemeClr val="dk2"/>
            </a:solidFill>
            <a:prstDash val="solid"/>
            <a:miter lim="800000"/>
            <a:headEnd type="none" w="sm" len="sm"/>
            <a:tailEnd type="stealth" w="med" len="med"/>
          </a:ln>
        </p:spPr>
      </p:cxnSp>
      <p:pic>
        <p:nvPicPr>
          <p:cNvPr id="707" name="Google Shape;707;p50"/>
          <p:cNvPicPr preferRelativeResize="0"/>
          <p:nvPr/>
        </p:nvPicPr>
        <p:blipFill rotWithShape="1">
          <a:blip r:embed="rId3">
            <a:alphaModFix/>
          </a:blip>
          <a:srcRect b="1700"/>
          <a:stretch/>
        </p:blipFill>
        <p:spPr>
          <a:xfrm>
            <a:off x="2863480" y="3864589"/>
            <a:ext cx="617220" cy="617220"/>
          </a:xfrm>
          <a:prstGeom prst="rect">
            <a:avLst/>
          </a:prstGeom>
          <a:noFill/>
          <a:ln>
            <a:noFill/>
          </a:ln>
        </p:spPr>
      </p:pic>
      <p:pic>
        <p:nvPicPr>
          <p:cNvPr id="708" name="Google Shape;708;p50"/>
          <p:cNvPicPr preferRelativeResize="0"/>
          <p:nvPr/>
        </p:nvPicPr>
        <p:blipFill rotWithShape="1">
          <a:blip r:embed="rId4">
            <a:alphaModFix/>
          </a:blip>
          <a:srcRect/>
          <a:stretch/>
        </p:blipFill>
        <p:spPr>
          <a:xfrm>
            <a:off x="2960118" y="1228822"/>
            <a:ext cx="617220" cy="617220"/>
          </a:xfrm>
          <a:prstGeom prst="rect">
            <a:avLst/>
          </a:prstGeom>
          <a:noFill/>
          <a:ln>
            <a:noFill/>
          </a:ln>
        </p:spPr>
      </p:pic>
      <p:grpSp>
        <p:nvGrpSpPr>
          <p:cNvPr id="709" name="Google Shape;709;p50"/>
          <p:cNvGrpSpPr/>
          <p:nvPr/>
        </p:nvGrpSpPr>
        <p:grpSpPr>
          <a:xfrm>
            <a:off x="4722289" y="3839677"/>
            <a:ext cx="617879" cy="617220"/>
            <a:chOff x="6899268" y="5119569"/>
            <a:chExt cx="822960" cy="822960"/>
          </a:xfrm>
        </p:grpSpPr>
        <p:sp>
          <p:nvSpPr>
            <p:cNvPr id="710" name="Google Shape;710;p50"/>
            <p:cNvSpPr/>
            <p:nvPr/>
          </p:nvSpPr>
          <p:spPr>
            <a:xfrm>
              <a:off x="6899268" y="5119569"/>
              <a:ext cx="822900" cy="8229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pic>
          <p:nvPicPr>
            <p:cNvPr id="711" name="Google Shape;711;p50"/>
            <p:cNvPicPr preferRelativeResize="0"/>
            <p:nvPr/>
          </p:nvPicPr>
          <p:blipFill rotWithShape="1">
            <a:blip r:embed="rId5">
              <a:alphaModFix/>
            </a:blip>
            <a:srcRect/>
            <a:stretch/>
          </p:blipFill>
          <p:spPr>
            <a:xfrm>
              <a:off x="6899268" y="5119569"/>
              <a:ext cx="822960" cy="822960"/>
            </a:xfrm>
            <a:prstGeom prst="rect">
              <a:avLst/>
            </a:prstGeom>
            <a:noFill/>
            <a:ln>
              <a:noFill/>
            </a:ln>
          </p:spPr>
        </p:pic>
      </p:grpSp>
      <p:pic>
        <p:nvPicPr>
          <p:cNvPr id="712" name="Google Shape;712;p50"/>
          <p:cNvPicPr preferRelativeResize="0"/>
          <p:nvPr/>
        </p:nvPicPr>
        <p:blipFill rotWithShape="1">
          <a:blip r:embed="rId6">
            <a:alphaModFix/>
          </a:blip>
          <a:srcRect/>
          <a:stretch/>
        </p:blipFill>
        <p:spPr>
          <a:xfrm>
            <a:off x="2572720" y="2489922"/>
            <a:ext cx="617220" cy="617220"/>
          </a:xfrm>
          <a:prstGeom prst="rect">
            <a:avLst/>
          </a:prstGeom>
          <a:noFill/>
          <a:ln>
            <a:noFill/>
          </a:ln>
        </p:spPr>
      </p:pic>
      <p:grpSp>
        <p:nvGrpSpPr>
          <p:cNvPr id="713" name="Google Shape;713;p50"/>
          <p:cNvGrpSpPr/>
          <p:nvPr/>
        </p:nvGrpSpPr>
        <p:grpSpPr>
          <a:xfrm>
            <a:off x="5128477" y="2505181"/>
            <a:ext cx="617878" cy="617220"/>
            <a:chOff x="7440274" y="3340241"/>
            <a:chExt cx="822960" cy="822960"/>
          </a:xfrm>
        </p:grpSpPr>
        <p:sp>
          <p:nvSpPr>
            <p:cNvPr id="714" name="Google Shape;714;p50"/>
            <p:cNvSpPr/>
            <p:nvPr/>
          </p:nvSpPr>
          <p:spPr>
            <a:xfrm>
              <a:off x="7440274" y="3340241"/>
              <a:ext cx="822900" cy="8229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pic>
          <p:nvPicPr>
            <p:cNvPr id="715" name="Google Shape;715;p50"/>
            <p:cNvPicPr preferRelativeResize="0"/>
            <p:nvPr/>
          </p:nvPicPr>
          <p:blipFill rotWithShape="1">
            <a:blip r:embed="rId7">
              <a:alphaModFix/>
            </a:blip>
            <a:srcRect/>
            <a:stretch/>
          </p:blipFill>
          <p:spPr>
            <a:xfrm>
              <a:off x="7440274" y="3340241"/>
              <a:ext cx="822960" cy="822960"/>
            </a:xfrm>
            <a:prstGeom prst="rect">
              <a:avLst/>
            </a:prstGeom>
            <a:noFill/>
            <a:ln>
              <a:noFill/>
            </a:ln>
          </p:spPr>
        </p:pic>
      </p:grpSp>
      <p:sp>
        <p:nvSpPr>
          <p:cNvPr id="716" name="Google Shape;716;p50"/>
          <p:cNvSpPr txBox="1">
            <a:spLocks noGrp="1"/>
          </p:cNvSpPr>
          <p:nvPr>
            <p:ph type="title"/>
          </p:nvPr>
        </p:nvSpPr>
        <p:spPr>
          <a:xfrm>
            <a:off x="425622" y="48000"/>
            <a:ext cx="8525700" cy="740400"/>
          </a:xfrm>
          <a:prstGeom prst="rect">
            <a:avLst/>
          </a:prstGeom>
          <a:noFill/>
          <a:ln>
            <a:noFill/>
          </a:ln>
        </p:spPr>
        <p:txBody>
          <a:bodyPr spcFirstLastPara="1" wrap="square" lIns="0" tIns="0" rIns="0" bIns="0" anchor="b" anchorCtr="0">
            <a:noAutofit/>
          </a:bodyPr>
          <a:lstStyle/>
          <a:p>
            <a:pPr marL="0" lvl="0" indent="0" algn="l" rtl="0">
              <a:lnSpc>
                <a:spcPct val="114285"/>
              </a:lnSpc>
              <a:spcBef>
                <a:spcPts val="0"/>
              </a:spcBef>
              <a:spcAft>
                <a:spcPts val="0"/>
              </a:spcAft>
              <a:buSzPts val="1100"/>
              <a:buNone/>
            </a:pPr>
            <a:r>
              <a:rPr lang="en" sz="2300">
                <a:solidFill>
                  <a:schemeClr val="dk1"/>
                </a:solidFill>
                <a:latin typeface="Salesforce Sans"/>
                <a:ea typeface="Salesforce Sans"/>
                <a:cs typeface="Salesforce Sans"/>
                <a:sym typeface="Salesforce Sans"/>
              </a:rPr>
              <a:t>Key Mulesoft CoE roles and responsibilities(Proposed)</a:t>
            </a:r>
            <a:endParaRPr sz="2300">
              <a:solidFill>
                <a:schemeClr val="dk1"/>
              </a:solidFill>
              <a:latin typeface="Salesforce Sans"/>
              <a:ea typeface="Salesforce Sans"/>
              <a:cs typeface="Salesforce Sans"/>
              <a:sym typeface="Salesforce Sans"/>
            </a:endParaRPr>
          </a:p>
        </p:txBody>
      </p:sp>
      <p:pic>
        <p:nvPicPr>
          <p:cNvPr id="717" name="Google Shape;717;p50"/>
          <p:cNvPicPr preferRelativeResize="0"/>
          <p:nvPr/>
        </p:nvPicPr>
        <p:blipFill rotWithShape="1">
          <a:blip r:embed="rId8">
            <a:alphaModFix/>
          </a:blip>
          <a:srcRect/>
          <a:stretch/>
        </p:blipFill>
        <p:spPr>
          <a:xfrm>
            <a:off x="4782666" y="1249218"/>
            <a:ext cx="617220" cy="617220"/>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594360" y="274320"/>
            <a:ext cx="8229600" cy="41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Next Steps</a:t>
            </a:r>
            <a:endParaRPr/>
          </a:p>
        </p:txBody>
      </p:sp>
      <p:sp>
        <p:nvSpPr>
          <p:cNvPr id="723" name="Google Shape;723;p51"/>
          <p:cNvSpPr txBox="1">
            <a:spLocks noGrp="1"/>
          </p:cNvSpPr>
          <p:nvPr>
            <p:ph type="body" idx="1"/>
          </p:nvPr>
        </p:nvSpPr>
        <p:spPr>
          <a:xfrm>
            <a:off x="594360" y="857250"/>
            <a:ext cx="8229600" cy="3635100"/>
          </a:xfrm>
          <a:prstGeom prst="rect">
            <a:avLst/>
          </a:prstGeom>
        </p:spPr>
        <p:txBody>
          <a:bodyPr spcFirstLastPara="1" wrap="square" lIns="0" tIns="0" rIns="0" bIns="0" anchor="t" anchorCtr="0">
            <a:noAutofit/>
          </a:bodyPr>
          <a:lstStyle/>
          <a:p>
            <a:pPr marL="457200" lvl="0" indent="-342900" algn="l" rtl="0">
              <a:spcBef>
                <a:spcPts val="300"/>
              </a:spcBef>
              <a:spcAft>
                <a:spcPts val="0"/>
              </a:spcAft>
              <a:buSzPts val="1800"/>
              <a:buChar char="●"/>
            </a:pPr>
            <a:r>
              <a:rPr lang="en"/>
              <a:t>Define responsibilities, skills &amp; # of positions </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Mulesoft CoE roadmap</a:t>
            </a:r>
            <a:endParaRPr/>
          </a:p>
          <a:p>
            <a:pPr marL="914400" lvl="1" indent="-320040" algn="l" rtl="0">
              <a:spcBef>
                <a:spcPts val="0"/>
              </a:spcBef>
              <a:spcAft>
                <a:spcPts val="0"/>
              </a:spcAft>
              <a:buSzPts val="1440"/>
              <a:buChar char="○"/>
            </a:pPr>
            <a:r>
              <a:rPr lang="en"/>
              <a:t>Governance</a:t>
            </a:r>
            <a:endParaRPr/>
          </a:p>
          <a:p>
            <a:pPr marL="914400" lvl="1" indent="-320040" algn="l" rtl="0">
              <a:spcBef>
                <a:spcPts val="0"/>
              </a:spcBef>
              <a:spcAft>
                <a:spcPts val="0"/>
              </a:spcAft>
              <a:buSzPts val="1440"/>
              <a:buChar char="○"/>
            </a:pPr>
            <a:r>
              <a:rPr lang="en"/>
              <a:t>Platform capabilities</a:t>
            </a:r>
            <a:endParaRPr/>
          </a:p>
          <a:p>
            <a:pPr marL="914400" lvl="1" indent="-320040" algn="l" rtl="0">
              <a:spcBef>
                <a:spcPts val="0"/>
              </a:spcBef>
              <a:spcAft>
                <a:spcPts val="0"/>
              </a:spcAft>
              <a:buSzPts val="1440"/>
              <a:buChar char="○"/>
            </a:pPr>
            <a:r>
              <a:rPr lang="en"/>
              <a:t>Project specific deliverables</a:t>
            </a:r>
            <a:endParaRPr/>
          </a:p>
          <a:p>
            <a:pPr marL="457200" lvl="0" indent="0" algn="l" rtl="0">
              <a:spcBef>
                <a:spcPts val="300"/>
              </a:spcBef>
              <a:spcAft>
                <a:spcPts val="0"/>
              </a:spcAft>
              <a:buNone/>
            </a:pPr>
            <a:endParaRPr/>
          </a:p>
          <a:p>
            <a:pPr marL="0" lvl="0" indent="0" algn="l" rtl="0">
              <a:spcBef>
                <a:spcPts val="3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53"/>
          <p:cNvPicPr preferRelativeResize="0"/>
          <p:nvPr/>
        </p:nvPicPr>
        <p:blipFill rotWithShape="1">
          <a:blip r:embed="rId3">
            <a:alphaModFix/>
          </a:blip>
          <a:srcRect r="6270" b="22869"/>
          <a:stretch/>
        </p:blipFill>
        <p:spPr>
          <a:xfrm>
            <a:off x="-27300" y="340038"/>
            <a:ext cx="6108897" cy="3821800"/>
          </a:xfrm>
          <a:prstGeom prst="rect">
            <a:avLst/>
          </a:prstGeom>
          <a:noFill/>
          <a:ln>
            <a:noFill/>
          </a:ln>
        </p:spPr>
      </p:pic>
      <p:sp>
        <p:nvSpPr>
          <p:cNvPr id="733" name="Google Shape;733;p53"/>
          <p:cNvSpPr txBox="1"/>
          <p:nvPr/>
        </p:nvSpPr>
        <p:spPr>
          <a:xfrm>
            <a:off x="6066800" y="0"/>
            <a:ext cx="3049800" cy="5046600"/>
          </a:xfrm>
          <a:prstGeom prst="rect">
            <a:avLst/>
          </a:prstGeom>
          <a:noFill/>
          <a:ln>
            <a:noFill/>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Focus on Mission Critical Outcomes</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Digital Executive Team focus on performance and identify critical outcomes</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Determine Areas to Innovate</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Select Mission Critical Outcomes and Areas to innovate</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Determine need for buy vs build</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Provide guidance to PSEG product teams to prioritize</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Solutioning </a:t>
            </a:r>
            <a:endParaRPr sz="750" b="1">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Mobilize cross functional teams to define extensible solutions for key personas and create meaningful inputs to roadmaps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Team guide prototyping to define clear use cases and designs including integrations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Integrate end-users to inform and test solutions in prototype form to drive rapid iteration on solutions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Enterprise Release Management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program epics and organize/prioritize work </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Validate and refine the technical and Integration architecture and designs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Change Management adoption plans for business users aligned to critical outcomes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Plan &amp; Design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Prioritize and groom backlog using continuous user feedback</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Assign story points and load sprint</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Develop QA, API led integration, adoption and training plans</a:t>
            </a:r>
            <a:endParaRPr sz="750">
              <a:latin typeface="Karla"/>
              <a:ea typeface="Karla"/>
              <a:cs typeface="Karla"/>
              <a:sym typeface="Karla"/>
            </a:endParaRPr>
          </a:p>
          <a:p>
            <a:pPr marL="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Build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Kick off PI and Sprints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Test solution through sprint demos with business users to seek additional feedback</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Deploy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Conduct UAT and End-to-End testing</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go-live plan</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 live adoption and training plans</a:t>
            </a:r>
            <a:endParaRPr sz="750">
              <a:solidFill>
                <a:schemeClr val="dk1"/>
              </a:solidFill>
              <a:latin typeface="Karla"/>
              <a:ea typeface="Karla"/>
              <a:cs typeface="Karla"/>
              <a:sym typeface="Karla"/>
            </a:endParaRPr>
          </a:p>
          <a:p>
            <a:pPr marL="91440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Prepare Release &amp; Launch</a:t>
            </a: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Create a Continuous Community of User Feedback</a:t>
            </a:r>
            <a:endParaRPr sz="750" b="1">
              <a:latin typeface="Karla"/>
              <a:ea typeface="Karla"/>
              <a:cs typeface="Karla"/>
              <a:sym typeface="Karla"/>
            </a:endParaRPr>
          </a:p>
        </p:txBody>
      </p:sp>
      <p:sp>
        <p:nvSpPr>
          <p:cNvPr id="734" name="Google Shape;734;p53"/>
          <p:cNvSpPr/>
          <p:nvPr/>
        </p:nvSpPr>
        <p:spPr>
          <a:xfrm>
            <a:off x="313400" y="15614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35" name="Google Shape;735;p53"/>
          <p:cNvSpPr/>
          <p:nvPr/>
        </p:nvSpPr>
        <p:spPr>
          <a:xfrm>
            <a:off x="736975" y="1825469"/>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36" name="Google Shape;736;p53"/>
          <p:cNvSpPr/>
          <p:nvPr/>
        </p:nvSpPr>
        <p:spPr>
          <a:xfrm>
            <a:off x="2340504" y="1970803"/>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sp>
        <p:nvSpPr>
          <p:cNvPr id="737" name="Google Shape;737;p53"/>
          <p:cNvSpPr/>
          <p:nvPr/>
        </p:nvSpPr>
        <p:spPr>
          <a:xfrm>
            <a:off x="3200525" y="169254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738" name="Google Shape;738;p53"/>
          <p:cNvSpPr/>
          <p:nvPr/>
        </p:nvSpPr>
        <p:spPr>
          <a:xfrm>
            <a:off x="4633700" y="2326450"/>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5</a:t>
            </a:r>
            <a:endParaRPr sz="600">
              <a:solidFill>
                <a:srgbClr val="FFFFFF"/>
              </a:solidFill>
              <a:latin typeface="Roboto"/>
              <a:ea typeface="Roboto"/>
              <a:cs typeface="Roboto"/>
              <a:sym typeface="Roboto"/>
            </a:endParaRPr>
          </a:p>
        </p:txBody>
      </p:sp>
      <p:sp>
        <p:nvSpPr>
          <p:cNvPr id="739" name="Google Shape;739;p53"/>
          <p:cNvSpPr/>
          <p:nvPr/>
        </p:nvSpPr>
        <p:spPr>
          <a:xfrm>
            <a:off x="4203800" y="25830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6</a:t>
            </a:r>
            <a:endParaRPr sz="600">
              <a:solidFill>
                <a:srgbClr val="FFFFFF"/>
              </a:solidFill>
              <a:latin typeface="Roboto"/>
              <a:ea typeface="Roboto"/>
              <a:cs typeface="Roboto"/>
              <a:sym typeface="Roboto"/>
            </a:endParaRPr>
          </a:p>
        </p:txBody>
      </p:sp>
      <p:sp>
        <p:nvSpPr>
          <p:cNvPr id="740" name="Google Shape;740;p53"/>
          <p:cNvSpPr/>
          <p:nvPr/>
        </p:nvSpPr>
        <p:spPr>
          <a:xfrm>
            <a:off x="3716025" y="280502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7</a:t>
            </a:r>
            <a:endParaRPr sz="600">
              <a:solidFill>
                <a:srgbClr val="FFFFFF"/>
              </a:solidFill>
              <a:latin typeface="Roboto"/>
              <a:ea typeface="Roboto"/>
              <a:cs typeface="Roboto"/>
              <a:sym typeface="Roboto"/>
            </a:endParaRPr>
          </a:p>
        </p:txBody>
      </p:sp>
      <p:sp>
        <p:nvSpPr>
          <p:cNvPr id="741" name="Google Shape;741;p53"/>
          <p:cNvSpPr/>
          <p:nvPr/>
        </p:nvSpPr>
        <p:spPr>
          <a:xfrm>
            <a:off x="2900574" y="330598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8</a:t>
            </a:r>
            <a:endParaRPr sz="600">
              <a:solidFill>
                <a:srgbClr val="FFFFFF"/>
              </a:solidFill>
              <a:latin typeface="Roboto"/>
              <a:ea typeface="Roboto"/>
              <a:cs typeface="Roboto"/>
              <a:sym typeface="Roboto"/>
            </a:endParaRPr>
          </a:p>
        </p:txBody>
      </p:sp>
      <p:sp>
        <p:nvSpPr>
          <p:cNvPr id="742" name="Google Shape;742;p53"/>
          <p:cNvSpPr/>
          <p:nvPr/>
        </p:nvSpPr>
        <p:spPr>
          <a:xfrm>
            <a:off x="1353400" y="334677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9</a:t>
            </a:r>
            <a:endParaRPr sz="600">
              <a:solidFill>
                <a:srgbClr val="FFFFFF"/>
              </a:solidFill>
              <a:latin typeface="Roboto"/>
              <a:ea typeface="Roboto"/>
              <a:cs typeface="Roboto"/>
              <a:sym typeface="Roboto"/>
            </a:endParaRPr>
          </a:p>
        </p:txBody>
      </p:sp>
      <p:sp>
        <p:nvSpPr>
          <p:cNvPr id="743" name="Google Shape;743;p53"/>
          <p:cNvSpPr txBox="1"/>
          <p:nvPr/>
        </p:nvSpPr>
        <p:spPr>
          <a:xfrm>
            <a:off x="92297" y="2"/>
            <a:ext cx="3753300" cy="196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COE  OPERATING MODEL</a:t>
            </a:r>
            <a:endParaRPr sz="1100">
              <a:solidFill>
                <a:srgbClr val="4472C4"/>
              </a:solidFill>
              <a:latin typeface="Roboto Light"/>
              <a:ea typeface="Roboto Light"/>
              <a:cs typeface="Roboto Light"/>
              <a:sym typeface="Roboto Light"/>
            </a:endParaRPr>
          </a:p>
        </p:txBody>
      </p:sp>
      <p:sp>
        <p:nvSpPr>
          <p:cNvPr id="744" name="Google Shape;744;p53"/>
          <p:cNvSpPr/>
          <p:nvPr/>
        </p:nvSpPr>
        <p:spPr>
          <a:xfrm>
            <a:off x="409404" y="43618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A64D79"/>
                </a:solidFill>
                <a:latin typeface="Roboto"/>
                <a:ea typeface="Roboto"/>
                <a:cs typeface="Roboto"/>
                <a:sym typeface="Roboto"/>
              </a:rPr>
              <a:t>A</a:t>
            </a:r>
            <a:endParaRPr sz="600">
              <a:solidFill>
                <a:srgbClr val="A64D79"/>
              </a:solidFill>
              <a:latin typeface="Roboto"/>
              <a:ea typeface="Roboto"/>
              <a:cs typeface="Roboto"/>
              <a:sym typeface="Roboto"/>
            </a:endParaRPr>
          </a:p>
        </p:txBody>
      </p:sp>
      <p:sp>
        <p:nvSpPr>
          <p:cNvPr id="745" name="Google Shape;745;p53"/>
          <p:cNvSpPr txBox="1"/>
          <p:nvPr/>
        </p:nvSpPr>
        <p:spPr>
          <a:xfrm>
            <a:off x="524263" y="44545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Input on Industry trends, User research and Brand Experience</a:t>
            </a:r>
            <a:endParaRPr sz="600">
              <a:latin typeface="Roboto"/>
              <a:ea typeface="Roboto"/>
              <a:cs typeface="Roboto"/>
              <a:sym typeface="Roboto"/>
            </a:endParaRPr>
          </a:p>
        </p:txBody>
      </p:sp>
      <p:sp>
        <p:nvSpPr>
          <p:cNvPr id="746" name="Google Shape;746;p53"/>
          <p:cNvSpPr txBox="1"/>
          <p:nvPr/>
        </p:nvSpPr>
        <p:spPr>
          <a:xfrm>
            <a:off x="524263" y="43087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Sources </a:t>
            </a:r>
            <a:endParaRPr sz="600" b="1">
              <a:latin typeface="Roboto"/>
              <a:ea typeface="Roboto"/>
              <a:cs typeface="Roboto"/>
              <a:sym typeface="Roboto"/>
            </a:endParaRPr>
          </a:p>
        </p:txBody>
      </p:sp>
      <p:sp>
        <p:nvSpPr>
          <p:cNvPr id="747" name="Google Shape;747;p53"/>
          <p:cNvSpPr/>
          <p:nvPr/>
        </p:nvSpPr>
        <p:spPr>
          <a:xfrm>
            <a:off x="1878132"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B</a:t>
            </a:r>
            <a:endParaRPr sz="600">
              <a:solidFill>
                <a:srgbClr val="A64D79"/>
              </a:solidFill>
              <a:latin typeface="Roboto"/>
              <a:ea typeface="Roboto"/>
              <a:cs typeface="Roboto"/>
              <a:sym typeface="Roboto"/>
            </a:endParaRPr>
          </a:p>
        </p:txBody>
      </p:sp>
      <p:sp>
        <p:nvSpPr>
          <p:cNvPr id="748" name="Google Shape;748;p53"/>
          <p:cNvSpPr txBox="1"/>
          <p:nvPr/>
        </p:nvSpPr>
        <p:spPr>
          <a:xfrm>
            <a:off x="1992988"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Break fix, small requests and small enhancements that can be resolved quickly</a:t>
            </a:r>
            <a:endParaRPr sz="600">
              <a:latin typeface="Roboto"/>
              <a:ea typeface="Roboto"/>
              <a:cs typeface="Roboto"/>
              <a:sym typeface="Roboto"/>
            </a:endParaRPr>
          </a:p>
        </p:txBody>
      </p:sp>
      <p:sp>
        <p:nvSpPr>
          <p:cNvPr id="749" name="Google Shape;749;p53"/>
          <p:cNvSpPr txBox="1"/>
          <p:nvPr/>
        </p:nvSpPr>
        <p:spPr>
          <a:xfrm>
            <a:off x="1992988"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User Feedback</a:t>
            </a:r>
            <a:endParaRPr sz="600" b="1">
              <a:latin typeface="Roboto"/>
              <a:ea typeface="Roboto"/>
              <a:cs typeface="Roboto"/>
              <a:sym typeface="Roboto"/>
            </a:endParaRPr>
          </a:p>
        </p:txBody>
      </p:sp>
      <p:sp>
        <p:nvSpPr>
          <p:cNvPr id="750" name="Google Shape;750;p53"/>
          <p:cNvSpPr/>
          <p:nvPr/>
        </p:nvSpPr>
        <p:spPr>
          <a:xfrm>
            <a:off x="3525060"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C</a:t>
            </a:r>
            <a:endParaRPr sz="600">
              <a:solidFill>
                <a:srgbClr val="A64D79"/>
              </a:solidFill>
              <a:latin typeface="Roboto"/>
              <a:ea typeface="Roboto"/>
              <a:cs typeface="Roboto"/>
              <a:sym typeface="Roboto"/>
            </a:endParaRPr>
          </a:p>
        </p:txBody>
      </p:sp>
      <p:sp>
        <p:nvSpPr>
          <p:cNvPr id="751" name="Google Shape;751;p53"/>
          <p:cNvSpPr txBox="1"/>
          <p:nvPr/>
        </p:nvSpPr>
        <p:spPr>
          <a:xfrm>
            <a:off x="3639925"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Organized user feedback focused on increasing value </a:t>
            </a:r>
            <a:endParaRPr sz="600">
              <a:latin typeface="Roboto"/>
              <a:ea typeface="Roboto"/>
              <a:cs typeface="Roboto"/>
              <a:sym typeface="Roboto"/>
            </a:endParaRPr>
          </a:p>
        </p:txBody>
      </p:sp>
      <p:sp>
        <p:nvSpPr>
          <p:cNvPr id="752" name="Google Shape;752;p53"/>
          <p:cNvSpPr txBox="1"/>
          <p:nvPr/>
        </p:nvSpPr>
        <p:spPr>
          <a:xfrm>
            <a:off x="3639925"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Strategic Feedback</a:t>
            </a:r>
            <a:endParaRPr sz="600"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54"/>
          <p:cNvPicPr preferRelativeResize="0"/>
          <p:nvPr/>
        </p:nvPicPr>
        <p:blipFill>
          <a:blip r:embed="rId3">
            <a:alphaModFix/>
          </a:blip>
          <a:stretch>
            <a:fillRect/>
          </a:stretch>
        </p:blipFill>
        <p:spPr>
          <a:xfrm>
            <a:off x="7006029" y="2582701"/>
            <a:ext cx="253151" cy="253151"/>
          </a:xfrm>
          <a:prstGeom prst="rect">
            <a:avLst/>
          </a:prstGeom>
          <a:noFill/>
          <a:ln>
            <a:noFill/>
          </a:ln>
        </p:spPr>
      </p:pic>
      <p:sp>
        <p:nvSpPr>
          <p:cNvPr id="758" name="Google Shape;758;p54"/>
          <p:cNvSpPr txBox="1"/>
          <p:nvPr/>
        </p:nvSpPr>
        <p:spPr>
          <a:xfrm>
            <a:off x="384972" y="326625"/>
            <a:ext cx="4383000" cy="21792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Digital Steer Co</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Clr>
                <a:srgbClr val="000000"/>
              </a:buClr>
              <a:buSzPts val="1100"/>
              <a:buFont typeface="Arial"/>
              <a:buNone/>
            </a:pPr>
            <a:r>
              <a:rPr lang="en" sz="1000">
                <a:solidFill>
                  <a:srgbClr val="000000"/>
                </a:solidFill>
                <a:latin typeface="Karla"/>
                <a:ea typeface="Karla"/>
                <a:cs typeface="Karla"/>
                <a:sym typeface="Karla"/>
              </a:rPr>
              <a:t>Council that is responsible for strategy and vision. Secures funding and determines funding investment allocation.  Program success co-owners provide executive guidance and communication, identifies program gaps recommending strategies</a:t>
            </a:r>
            <a:r>
              <a:rPr lang="en" sz="1100">
                <a:solidFill>
                  <a:srgbClr val="666666"/>
                </a:solidFill>
                <a:latin typeface="Karla"/>
                <a:ea typeface="Karla"/>
                <a:cs typeface="Karla"/>
                <a:sym typeface="Karla"/>
              </a:rPr>
              <a:t>.</a:t>
            </a:r>
            <a:r>
              <a:rPr lang="en" sz="1000">
                <a:solidFill>
                  <a:srgbClr val="000000"/>
                </a:solidFill>
                <a:latin typeface="Karla"/>
                <a:ea typeface="Karla"/>
                <a:cs typeface="Karla"/>
                <a:sym typeface="Karla"/>
              </a:rPr>
              <a:t>It serves as an escalation path for both business groups and the IT organization.</a:t>
            </a:r>
            <a:endParaRPr sz="1000">
              <a:solidFill>
                <a:srgbClr val="FFAB40"/>
              </a:solidFill>
              <a:latin typeface="Karla"/>
              <a:ea typeface="Karla"/>
              <a:cs typeface="Karla"/>
              <a:sym typeface="Karla"/>
            </a:endParaRPr>
          </a:p>
          <a:p>
            <a:pPr marL="0" lvl="0" indent="0" algn="l" rtl="0">
              <a:lnSpc>
                <a:spcPct val="115000"/>
              </a:lnSpc>
              <a:spcBef>
                <a:spcPts val="800"/>
              </a:spcBef>
              <a:spcAft>
                <a:spcPts val="800"/>
              </a:spcAft>
              <a:buClr>
                <a:srgbClr val="000000"/>
              </a:buClr>
              <a:buSzPts val="1100"/>
              <a:buFont typeface="Arial"/>
              <a:buNone/>
            </a:pPr>
            <a:r>
              <a:rPr lang="en" sz="1000">
                <a:solidFill>
                  <a:srgbClr val="000000"/>
                </a:solidFill>
                <a:latin typeface="Karla"/>
                <a:ea typeface="Karla"/>
                <a:cs typeface="Karla"/>
                <a:sym typeface="Karla"/>
              </a:rPr>
              <a:t>Team that  holds the delivery organization accountable to enable the outcomes and business owners accountable to drive their critical outcomes. It aligns business strategy to investment decision and manages the decision framework. </a:t>
            </a:r>
            <a:endParaRPr sz="1000">
              <a:solidFill>
                <a:srgbClr val="FFAB40"/>
              </a:solidFill>
              <a:latin typeface="Karla"/>
              <a:ea typeface="Karla"/>
              <a:cs typeface="Karla"/>
              <a:sym typeface="Karla"/>
            </a:endParaRPr>
          </a:p>
        </p:txBody>
      </p:sp>
      <p:sp>
        <p:nvSpPr>
          <p:cNvPr id="759" name="Google Shape;759;p54"/>
          <p:cNvSpPr txBox="1"/>
          <p:nvPr/>
        </p:nvSpPr>
        <p:spPr>
          <a:xfrm>
            <a:off x="47981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Increase ability to measure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 operational efficiency of the build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solidFill>
                  <a:srgbClr val="000000"/>
                </a:solidFill>
                <a:latin typeface="Karla"/>
                <a:ea typeface="Karla"/>
                <a:cs typeface="Karla"/>
                <a:sym typeface="Karla"/>
              </a:rPr>
              <a:t>Increase BU satisfaction due to increased engagement</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b="1">
                <a:solidFill>
                  <a:srgbClr val="000000"/>
                </a:solidFill>
                <a:latin typeface="Karla"/>
                <a:ea typeface="Karla"/>
                <a:cs typeface="Karla"/>
                <a:sym typeface="Karla"/>
              </a:rPr>
              <a:t>Define success criteria for platform</a:t>
            </a:r>
            <a:endParaRPr sz="800" b="1">
              <a:solidFill>
                <a:srgbClr val="000000"/>
              </a:solidFill>
              <a:latin typeface="Karla"/>
              <a:ea typeface="Karla"/>
              <a:cs typeface="Karla"/>
              <a:sym typeface="Karla"/>
            </a:endParaRPr>
          </a:p>
        </p:txBody>
      </p:sp>
      <p:sp>
        <p:nvSpPr>
          <p:cNvPr id="760" name="Google Shape;760;p54"/>
          <p:cNvSpPr txBox="1"/>
          <p:nvPr/>
        </p:nvSpPr>
        <p:spPr>
          <a:xfrm>
            <a:off x="2598900" y="2675370"/>
            <a:ext cx="1761300" cy="2034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lvl="0" indent="0" algn="l" rtl="0">
              <a:lnSpc>
                <a:spcPct val="100000"/>
              </a:lnSpc>
              <a:spcBef>
                <a:spcPts val="800"/>
              </a:spcBef>
              <a:spcAft>
                <a:spcPts val="0"/>
              </a:spcAft>
              <a:buNone/>
            </a:pPr>
            <a:br>
              <a:rPr lang="en" sz="800">
                <a:latin typeface="Karla"/>
                <a:ea typeface="Karla"/>
                <a:cs typeface="Karla"/>
                <a:sym typeface="Karla"/>
              </a:rPr>
            </a:br>
            <a:r>
              <a:rPr lang="en" sz="800" b="1">
                <a:latin typeface="Karla"/>
                <a:ea typeface="Karla"/>
                <a:cs typeface="Karla"/>
                <a:sym typeface="Karla"/>
              </a:rPr>
              <a:t>Lack of clarity around enterprise strategy and vision</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No motion to validate value/design</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No one view of prioritized work aligned to outcomes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Overlapping roles</a:t>
            </a: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Lack of Salesforce knowledge</a:t>
            </a:r>
            <a:endParaRPr sz="800">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61" name="Google Shape;761;p54"/>
          <p:cNvCxnSpPr/>
          <p:nvPr/>
        </p:nvCxnSpPr>
        <p:spPr>
          <a:xfrm>
            <a:off x="2598901" y="28802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62" name="Google Shape;762;p54"/>
          <p:cNvCxnSpPr/>
          <p:nvPr/>
        </p:nvCxnSpPr>
        <p:spPr>
          <a:xfrm>
            <a:off x="4799098"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3" name="Google Shape;763;p54"/>
          <p:cNvPicPr preferRelativeResize="0"/>
          <p:nvPr/>
        </p:nvPicPr>
        <p:blipFill>
          <a:blip r:embed="rId4">
            <a:alphaModFix/>
          </a:blip>
          <a:stretch>
            <a:fillRect/>
          </a:stretch>
        </p:blipFill>
        <p:spPr>
          <a:xfrm>
            <a:off x="4802358" y="2568882"/>
            <a:ext cx="253170" cy="252900"/>
          </a:xfrm>
          <a:prstGeom prst="rect">
            <a:avLst/>
          </a:prstGeom>
          <a:noFill/>
          <a:ln>
            <a:noFill/>
          </a:ln>
        </p:spPr>
      </p:pic>
      <p:pic>
        <p:nvPicPr>
          <p:cNvPr id="764" name="Google Shape;764;p54"/>
          <p:cNvPicPr preferRelativeResize="0"/>
          <p:nvPr/>
        </p:nvPicPr>
        <p:blipFill>
          <a:blip r:embed="rId5">
            <a:alphaModFix/>
          </a:blip>
          <a:stretch>
            <a:fillRect/>
          </a:stretch>
        </p:blipFill>
        <p:spPr>
          <a:xfrm>
            <a:off x="2607213" y="2568882"/>
            <a:ext cx="253170" cy="252879"/>
          </a:xfrm>
          <a:prstGeom prst="rect">
            <a:avLst/>
          </a:prstGeom>
          <a:noFill/>
          <a:ln>
            <a:noFill/>
          </a:ln>
        </p:spPr>
      </p:pic>
      <p:sp>
        <p:nvSpPr>
          <p:cNvPr id="765" name="Google Shape;765;p54"/>
          <p:cNvSpPr txBox="1"/>
          <p:nvPr/>
        </p:nvSpPr>
        <p:spPr>
          <a:xfrm>
            <a:off x="415275" y="2675374"/>
            <a:ext cx="1761300" cy="2082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3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Understand critical outcomes for each initiative  and align to system capabilities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Develop initial roadmap to enable critical outcomes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Determine need for solution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Establish the design principles of the Operating Model</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66" name="Google Shape;766;p54"/>
          <p:cNvCxnSpPr/>
          <p:nvPr/>
        </p:nvCxnSpPr>
        <p:spPr>
          <a:xfrm>
            <a:off x="415276"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7" name="Google Shape;767;p54"/>
          <p:cNvPicPr preferRelativeResize="0"/>
          <p:nvPr/>
        </p:nvPicPr>
        <p:blipFill>
          <a:blip r:embed="rId6">
            <a:alphaModFix/>
          </a:blip>
          <a:stretch>
            <a:fillRect/>
          </a:stretch>
        </p:blipFill>
        <p:spPr>
          <a:xfrm>
            <a:off x="415276" y="2568872"/>
            <a:ext cx="253170" cy="252891"/>
          </a:xfrm>
          <a:prstGeom prst="rect">
            <a:avLst/>
          </a:prstGeom>
          <a:noFill/>
          <a:ln>
            <a:noFill/>
          </a:ln>
        </p:spPr>
      </p:pic>
      <p:sp>
        <p:nvSpPr>
          <p:cNvPr id="768" name="Google Shape;768;p54"/>
          <p:cNvSpPr txBox="1"/>
          <p:nvPr/>
        </p:nvSpPr>
        <p:spPr>
          <a:xfrm>
            <a:off x="389277" y="59106"/>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69" name="Google Shape;769;p54"/>
          <p:cNvPicPr preferRelativeResize="0"/>
          <p:nvPr/>
        </p:nvPicPr>
        <p:blipFill rotWithShape="1">
          <a:blip r:embed="rId7">
            <a:alphaModFix/>
          </a:blip>
          <a:srcRect r="4196" b="22869"/>
          <a:stretch/>
        </p:blipFill>
        <p:spPr>
          <a:xfrm>
            <a:off x="5316725" y="330372"/>
            <a:ext cx="3525975" cy="1892501"/>
          </a:xfrm>
          <a:prstGeom prst="rect">
            <a:avLst/>
          </a:prstGeom>
          <a:noFill/>
          <a:ln>
            <a:noFill/>
          </a:ln>
        </p:spPr>
      </p:pic>
      <p:sp>
        <p:nvSpPr>
          <p:cNvPr id="770" name="Google Shape;770;p54"/>
          <p:cNvSpPr/>
          <p:nvPr/>
        </p:nvSpPr>
        <p:spPr>
          <a:xfrm>
            <a:off x="5495039" y="8947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71" name="Google Shape;771;p54"/>
          <p:cNvSpPr/>
          <p:nvPr/>
        </p:nvSpPr>
        <p:spPr>
          <a:xfrm>
            <a:off x="5723639" y="10471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72" name="Google Shape;772;p54"/>
          <p:cNvSpPr txBox="1"/>
          <p:nvPr/>
        </p:nvSpPr>
        <p:spPr>
          <a:xfrm>
            <a:off x="70079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Business and Technical roles do not exist with sufficient </a:t>
            </a:r>
            <a:r>
              <a:rPr lang="en" sz="800" b="1">
                <a:latin typeface="Karla"/>
                <a:ea typeface="Karla"/>
                <a:cs typeface="Karla"/>
                <a:sym typeface="Karla"/>
              </a:rPr>
              <a:t>Salesforce/MuleSoft expertise</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Engagement of product teams and alignment of capabilities to target outcomes is inconsistent</a:t>
            </a:r>
            <a:endParaRPr sz="800">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73" name="Google Shape;773;p54"/>
          <p:cNvCxnSpPr/>
          <p:nvPr/>
        </p:nvCxnSpPr>
        <p:spPr>
          <a:xfrm>
            <a:off x="7008898" y="28802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5"/>
          <p:cNvSpPr txBox="1"/>
          <p:nvPr/>
        </p:nvSpPr>
        <p:spPr>
          <a:xfrm>
            <a:off x="303072" y="428647"/>
            <a:ext cx="3972900" cy="18219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Solutioning</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Framework and supporting team to create or validate solutions to key business problems.  Solutioning done to validate a problem, validate value, or validate a technical design.   We do this before engaging the delivery teams.</a:t>
            </a:r>
            <a:endParaRPr sz="1000">
              <a:latin typeface="Karla"/>
              <a:ea typeface="Karla"/>
              <a:cs typeface="Karla"/>
              <a:sym typeface="Karla"/>
            </a:endParaRPr>
          </a:p>
        </p:txBody>
      </p:sp>
      <p:sp>
        <p:nvSpPr>
          <p:cNvPr id="779" name="Google Shape;779;p55"/>
          <p:cNvSpPr txBox="1"/>
          <p:nvPr/>
        </p:nvSpPr>
        <p:spPr>
          <a:xfrm>
            <a:off x="47162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latin typeface="Karla"/>
                <a:ea typeface="Karla"/>
                <a:cs typeface="Karla"/>
                <a:sym typeface="Karla"/>
              </a:rPr>
              <a:t>Increase ability to measure value</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a:latin typeface="Karla"/>
                <a:ea typeface="Karla"/>
                <a:cs typeface="Karla"/>
                <a:sym typeface="Karla"/>
              </a:rPr>
              <a:t>Increase product team satisfaction due to increased engagement</a:t>
            </a:r>
            <a:endParaRPr sz="800">
              <a:latin typeface="Karla"/>
              <a:ea typeface="Karla"/>
              <a:cs typeface="Karla"/>
              <a:sym typeface="Karla"/>
            </a:endParaRPr>
          </a:p>
        </p:txBody>
      </p:sp>
      <p:sp>
        <p:nvSpPr>
          <p:cNvPr id="780" name="Google Shape;780;p55"/>
          <p:cNvSpPr txBox="1"/>
          <p:nvPr/>
        </p:nvSpPr>
        <p:spPr>
          <a:xfrm>
            <a:off x="2517000" y="2773646"/>
            <a:ext cx="1761300" cy="17463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marR="0" lvl="0" indent="0" algn="l" rtl="0">
              <a:lnSpc>
                <a:spcPct val="100000"/>
              </a:lnSpc>
              <a:spcBef>
                <a:spcPts val="800"/>
              </a:spcBef>
              <a:spcAft>
                <a:spcPts val="0"/>
              </a:spcAft>
              <a:buNone/>
            </a:pPr>
            <a:br>
              <a:rPr lang="en" sz="800">
                <a:latin typeface="Karla"/>
                <a:ea typeface="Karla"/>
                <a:cs typeface="Karla"/>
                <a:sym typeface="Karla"/>
              </a:rPr>
            </a:br>
            <a:r>
              <a:rPr lang="en" sz="800">
                <a:latin typeface="Karla"/>
                <a:ea typeface="Karla"/>
                <a:cs typeface="Karla"/>
                <a:sym typeface="Karla"/>
              </a:rPr>
              <a:t>No validation of value/design vs. best practice</a:t>
            </a:r>
            <a:endParaRPr sz="800" strike="sngStrike">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Lack of Salesforce/MuleSoft architecture skill sets </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adoption of current product capabilities and design principles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81" name="Google Shape;781;p55"/>
          <p:cNvCxnSpPr/>
          <p:nvPr/>
        </p:nvCxnSpPr>
        <p:spPr>
          <a:xfrm>
            <a:off x="2517001" y="2978481"/>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82" name="Google Shape;782;p55"/>
          <p:cNvCxnSpPr/>
          <p:nvPr/>
        </p:nvCxnSpPr>
        <p:spPr>
          <a:xfrm>
            <a:off x="4717198"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3" name="Google Shape;783;p55"/>
          <p:cNvPicPr preferRelativeResize="0"/>
          <p:nvPr/>
        </p:nvPicPr>
        <p:blipFill>
          <a:blip r:embed="rId3">
            <a:alphaModFix/>
          </a:blip>
          <a:stretch>
            <a:fillRect/>
          </a:stretch>
        </p:blipFill>
        <p:spPr>
          <a:xfrm>
            <a:off x="4720458" y="2667157"/>
            <a:ext cx="253170" cy="252900"/>
          </a:xfrm>
          <a:prstGeom prst="rect">
            <a:avLst/>
          </a:prstGeom>
          <a:noFill/>
          <a:ln>
            <a:noFill/>
          </a:ln>
        </p:spPr>
      </p:pic>
      <p:pic>
        <p:nvPicPr>
          <p:cNvPr id="784" name="Google Shape;784;p55"/>
          <p:cNvPicPr preferRelativeResize="0"/>
          <p:nvPr/>
        </p:nvPicPr>
        <p:blipFill>
          <a:blip r:embed="rId4">
            <a:alphaModFix/>
          </a:blip>
          <a:stretch>
            <a:fillRect/>
          </a:stretch>
        </p:blipFill>
        <p:spPr>
          <a:xfrm>
            <a:off x="2525313" y="2667157"/>
            <a:ext cx="253170" cy="252879"/>
          </a:xfrm>
          <a:prstGeom prst="rect">
            <a:avLst/>
          </a:prstGeom>
          <a:noFill/>
          <a:ln>
            <a:noFill/>
          </a:ln>
        </p:spPr>
      </p:pic>
      <p:sp>
        <p:nvSpPr>
          <p:cNvPr id="785" name="Google Shape;785;p55"/>
          <p:cNvSpPr txBox="1"/>
          <p:nvPr/>
        </p:nvSpPr>
        <p:spPr>
          <a:xfrm>
            <a:off x="333376"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Test hypotheses before larger investments are made downstream</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Create the solution framework and associated tools and processes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User research and business process discovery</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Technical validation of solution and scalability test of solution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86" name="Google Shape;786;p55"/>
          <p:cNvCxnSpPr/>
          <p:nvPr/>
        </p:nvCxnSpPr>
        <p:spPr>
          <a:xfrm>
            <a:off x="333376"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7" name="Google Shape;787;p55"/>
          <p:cNvPicPr preferRelativeResize="0"/>
          <p:nvPr/>
        </p:nvPicPr>
        <p:blipFill>
          <a:blip r:embed="rId5">
            <a:alphaModFix/>
          </a:blip>
          <a:stretch>
            <a:fillRect/>
          </a:stretch>
        </p:blipFill>
        <p:spPr>
          <a:xfrm>
            <a:off x="333376" y="2667147"/>
            <a:ext cx="253170" cy="252891"/>
          </a:xfrm>
          <a:prstGeom prst="rect">
            <a:avLst/>
          </a:prstGeom>
          <a:noFill/>
          <a:ln>
            <a:noFill/>
          </a:ln>
        </p:spPr>
      </p:pic>
      <p:sp>
        <p:nvSpPr>
          <p:cNvPr id="788" name="Google Shape;788;p55"/>
          <p:cNvSpPr txBox="1"/>
          <p:nvPr/>
        </p:nvSpPr>
        <p:spPr>
          <a:xfrm>
            <a:off x="303072" y="154327"/>
            <a:ext cx="3753300" cy="1965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89" name="Google Shape;789;p55"/>
          <p:cNvPicPr preferRelativeResize="0"/>
          <p:nvPr/>
        </p:nvPicPr>
        <p:blipFill rotWithShape="1">
          <a:blip r:embed="rId6">
            <a:alphaModFix/>
          </a:blip>
          <a:srcRect r="4196" b="22869"/>
          <a:stretch/>
        </p:blipFill>
        <p:spPr>
          <a:xfrm>
            <a:off x="5234825" y="428647"/>
            <a:ext cx="3525975" cy="1892501"/>
          </a:xfrm>
          <a:prstGeom prst="rect">
            <a:avLst/>
          </a:prstGeom>
          <a:noFill/>
          <a:ln>
            <a:noFill/>
          </a:ln>
        </p:spPr>
      </p:pic>
      <p:sp>
        <p:nvSpPr>
          <p:cNvPr id="790" name="Google Shape;790;p55"/>
          <p:cNvSpPr/>
          <p:nvPr/>
        </p:nvSpPr>
        <p:spPr>
          <a:xfrm>
            <a:off x="6491838" y="1132672"/>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pic>
        <p:nvPicPr>
          <p:cNvPr id="791" name="Google Shape;791;p55"/>
          <p:cNvPicPr preferRelativeResize="0"/>
          <p:nvPr/>
        </p:nvPicPr>
        <p:blipFill>
          <a:blip r:embed="rId7">
            <a:alphaModFix/>
          </a:blip>
          <a:stretch>
            <a:fillRect/>
          </a:stretch>
        </p:blipFill>
        <p:spPr>
          <a:xfrm>
            <a:off x="6924129" y="2680976"/>
            <a:ext cx="253151" cy="253151"/>
          </a:xfrm>
          <a:prstGeom prst="rect">
            <a:avLst/>
          </a:prstGeom>
          <a:noFill/>
          <a:ln>
            <a:noFill/>
          </a:ln>
        </p:spPr>
      </p:pic>
      <p:sp>
        <p:nvSpPr>
          <p:cNvPr id="792" name="Google Shape;792;p55"/>
          <p:cNvSpPr txBox="1"/>
          <p:nvPr/>
        </p:nvSpPr>
        <p:spPr>
          <a:xfrm>
            <a:off x="69260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This motion/function is not institutionalized in the current structure</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a:solidFill>
                  <a:srgbClr val="000000"/>
                </a:solidFill>
                <a:latin typeface="Karla"/>
                <a:ea typeface="Karla"/>
                <a:cs typeface="Karla"/>
                <a:sym typeface="Karla"/>
              </a:rPr>
              <a:t>Solution Lead role does not exist</a:t>
            </a:r>
            <a:endParaRPr sz="800">
              <a:solidFill>
                <a:srgbClr val="000000"/>
              </a:solidFill>
              <a:latin typeface="Karla"/>
              <a:ea typeface="Karla"/>
              <a:cs typeface="Karla"/>
              <a:sym typeface="Karla"/>
            </a:endParaRPr>
          </a:p>
        </p:txBody>
      </p:sp>
      <p:cxnSp>
        <p:nvCxnSpPr>
          <p:cNvPr id="793" name="Google Shape;793;p55"/>
          <p:cNvCxnSpPr/>
          <p:nvPr/>
        </p:nvCxnSpPr>
        <p:spPr>
          <a:xfrm>
            <a:off x="6926998" y="2978481"/>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6"/>
          <p:cNvSpPr txBox="1"/>
          <p:nvPr/>
        </p:nvSpPr>
        <p:spPr>
          <a:xfrm>
            <a:off x="22662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Enterprise Release Management</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Planning of the release cycle is the main objective of this motion. Defines program epics and organize the work into logical releases.  Architects work on the validation of key architecture components.  Adoption plans are then aligned to critical outcomes. </a:t>
            </a:r>
            <a:endParaRPr sz="1000">
              <a:latin typeface="Karla"/>
              <a:ea typeface="Karla"/>
              <a:cs typeface="Karla"/>
              <a:sym typeface="Karla"/>
            </a:endParaRPr>
          </a:p>
        </p:txBody>
      </p:sp>
      <p:sp>
        <p:nvSpPr>
          <p:cNvPr id="799" name="Google Shape;799;p56"/>
          <p:cNvSpPr txBox="1"/>
          <p:nvPr/>
        </p:nvSpPr>
        <p:spPr>
          <a:xfrm>
            <a:off x="463984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a:solidFill>
                <a:srgbClr val="000000"/>
              </a:solidFill>
              <a:latin typeface="Roboto Medium"/>
              <a:ea typeface="Roboto Medium"/>
              <a:cs typeface="Roboto Medium"/>
              <a:sym typeface="Roboto Medium"/>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Clarity around release outcomes </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Increase operational efficiency of the build (known design and value, and build with reusability in mind)</a:t>
            </a:r>
            <a:endParaRPr sz="800" b="1">
              <a:latin typeface="Karla"/>
              <a:ea typeface="Karla"/>
              <a:cs typeface="Karla"/>
              <a:sym typeface="Karla"/>
            </a:endParaRPr>
          </a:p>
          <a:p>
            <a:pPr marL="0" marR="0" lvl="0" indent="0" algn="l" rtl="0">
              <a:lnSpc>
                <a:spcPct val="100000"/>
              </a:lnSpc>
              <a:spcBef>
                <a:spcPts val="800"/>
              </a:spcBef>
              <a:spcAft>
                <a:spcPts val="80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p:txBody>
      </p:sp>
      <p:cxnSp>
        <p:nvCxnSpPr>
          <p:cNvPr id="800" name="Google Shape;800;p56"/>
          <p:cNvCxnSpPr/>
          <p:nvPr/>
        </p:nvCxnSpPr>
        <p:spPr>
          <a:xfrm>
            <a:off x="244055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01" name="Google Shape;801;p56"/>
          <p:cNvCxnSpPr/>
          <p:nvPr/>
        </p:nvCxnSpPr>
        <p:spPr>
          <a:xfrm>
            <a:off x="464074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2" name="Google Shape;802;p56"/>
          <p:cNvPicPr preferRelativeResize="0"/>
          <p:nvPr/>
        </p:nvPicPr>
        <p:blipFill>
          <a:blip r:embed="rId3">
            <a:alphaModFix/>
          </a:blip>
          <a:stretch>
            <a:fillRect/>
          </a:stretch>
        </p:blipFill>
        <p:spPr>
          <a:xfrm>
            <a:off x="4644008" y="2601632"/>
            <a:ext cx="253170" cy="252900"/>
          </a:xfrm>
          <a:prstGeom prst="rect">
            <a:avLst/>
          </a:prstGeom>
          <a:noFill/>
          <a:ln>
            <a:noFill/>
          </a:ln>
        </p:spPr>
      </p:pic>
      <p:pic>
        <p:nvPicPr>
          <p:cNvPr id="803" name="Google Shape;803;p56"/>
          <p:cNvPicPr preferRelativeResize="0"/>
          <p:nvPr/>
        </p:nvPicPr>
        <p:blipFill>
          <a:blip r:embed="rId4">
            <a:alphaModFix/>
          </a:blip>
          <a:stretch>
            <a:fillRect/>
          </a:stretch>
        </p:blipFill>
        <p:spPr>
          <a:xfrm>
            <a:off x="2448863" y="2601632"/>
            <a:ext cx="253170" cy="252879"/>
          </a:xfrm>
          <a:prstGeom prst="rect">
            <a:avLst/>
          </a:prstGeom>
          <a:noFill/>
          <a:ln>
            <a:noFill/>
          </a:ln>
        </p:spPr>
      </p:pic>
      <p:sp>
        <p:nvSpPr>
          <p:cNvPr id="804" name="Google Shape;804;p56"/>
          <p:cNvSpPr txBox="1"/>
          <p:nvPr/>
        </p:nvSpPr>
        <p:spPr>
          <a:xfrm>
            <a:off x="256925" y="2708124"/>
            <a:ext cx="1761300" cy="19773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Understand backlog items and associated technical designs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Organize backlog into a release based on priority and logical sequencing</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Assign teams to release epics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C</a:t>
            </a:r>
            <a:r>
              <a:rPr lang="en" sz="800">
                <a:latin typeface="Karla"/>
                <a:ea typeface="Karla"/>
                <a:cs typeface="Karla"/>
                <a:sym typeface="Karla"/>
              </a:rPr>
              <a:t>ollaborate with business and tech on release content and timing</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Understand use impact to plan training and adoption</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05" name="Google Shape;805;p56"/>
          <p:cNvCxnSpPr/>
          <p:nvPr/>
        </p:nvCxnSpPr>
        <p:spPr>
          <a:xfrm>
            <a:off x="25692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6" name="Google Shape;806;p56"/>
          <p:cNvPicPr preferRelativeResize="0"/>
          <p:nvPr/>
        </p:nvPicPr>
        <p:blipFill>
          <a:blip r:embed="rId5">
            <a:alphaModFix/>
          </a:blip>
          <a:stretch>
            <a:fillRect/>
          </a:stretch>
        </p:blipFill>
        <p:spPr>
          <a:xfrm>
            <a:off x="256926" y="2601622"/>
            <a:ext cx="253170" cy="252891"/>
          </a:xfrm>
          <a:prstGeom prst="rect">
            <a:avLst/>
          </a:prstGeom>
          <a:noFill/>
          <a:ln>
            <a:noFill/>
          </a:ln>
        </p:spPr>
      </p:pic>
      <p:sp>
        <p:nvSpPr>
          <p:cNvPr id="807" name="Google Shape;807;p56"/>
          <p:cNvSpPr txBox="1"/>
          <p:nvPr/>
        </p:nvSpPr>
        <p:spPr>
          <a:xfrm>
            <a:off x="22662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08" name="Google Shape;808;p56"/>
          <p:cNvPicPr preferRelativeResize="0"/>
          <p:nvPr/>
        </p:nvPicPr>
        <p:blipFill rotWithShape="1">
          <a:blip r:embed="rId6">
            <a:alphaModFix/>
          </a:blip>
          <a:srcRect r="4196" b="22869"/>
          <a:stretch/>
        </p:blipFill>
        <p:spPr>
          <a:xfrm>
            <a:off x="5158375" y="363122"/>
            <a:ext cx="3525975" cy="1892501"/>
          </a:xfrm>
          <a:prstGeom prst="rect">
            <a:avLst/>
          </a:prstGeom>
          <a:noFill/>
          <a:ln>
            <a:noFill/>
          </a:ln>
        </p:spPr>
      </p:pic>
      <p:sp>
        <p:nvSpPr>
          <p:cNvPr id="809" name="Google Shape;809;p56"/>
          <p:cNvSpPr/>
          <p:nvPr/>
        </p:nvSpPr>
        <p:spPr>
          <a:xfrm>
            <a:off x="7185289" y="9246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810" name="Google Shape;810;p56"/>
          <p:cNvSpPr txBox="1"/>
          <p:nvPr/>
        </p:nvSpPr>
        <p:spPr>
          <a:xfrm>
            <a:off x="244053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Lack of established enterprise delivery methodology</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Salesforce/Mulesoft platform skills</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No visibility into demand</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sp>
        <p:nvSpPr>
          <p:cNvPr id="811" name="Google Shape;811;p56"/>
          <p:cNvSpPr/>
          <p:nvPr/>
        </p:nvSpPr>
        <p:spPr>
          <a:xfrm>
            <a:off x="8022264" y="13911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5</a:t>
            </a:r>
            <a:endParaRPr sz="600">
              <a:solidFill>
                <a:srgbClr val="FFFFFF"/>
              </a:solidFill>
            </a:endParaRPr>
          </a:p>
        </p:txBody>
      </p:sp>
      <p:pic>
        <p:nvPicPr>
          <p:cNvPr id="812" name="Google Shape;812;p56"/>
          <p:cNvPicPr preferRelativeResize="0"/>
          <p:nvPr/>
        </p:nvPicPr>
        <p:blipFill>
          <a:blip r:embed="rId7">
            <a:alphaModFix/>
          </a:blip>
          <a:stretch>
            <a:fillRect/>
          </a:stretch>
        </p:blipFill>
        <p:spPr>
          <a:xfrm>
            <a:off x="6847679" y="2615451"/>
            <a:ext cx="253151" cy="253151"/>
          </a:xfrm>
          <a:prstGeom prst="rect">
            <a:avLst/>
          </a:prstGeom>
          <a:noFill/>
          <a:ln>
            <a:noFill/>
          </a:ln>
        </p:spPr>
      </p:pic>
      <p:sp>
        <p:nvSpPr>
          <p:cNvPr id="813" name="Google Shape;813;p56"/>
          <p:cNvSpPr txBox="1"/>
          <p:nvPr/>
        </p:nvSpPr>
        <p:spPr>
          <a:xfrm>
            <a:off x="6849650" y="2708125"/>
            <a:ext cx="1875000" cy="1758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latin typeface="Karla"/>
                <a:ea typeface="Karla"/>
                <a:cs typeface="Karla"/>
                <a:sym typeface="Karla"/>
              </a:rPr>
              <a:t>Likely GAPS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b="1">
              <a:latin typeface="Roboto"/>
              <a:ea typeface="Roboto"/>
              <a:cs typeface="Roboto"/>
              <a:sym typeface="Roboto"/>
            </a:endParaRPr>
          </a:p>
          <a:p>
            <a:pPr marL="0" marR="0" lvl="0" indent="0" algn="l" rtl="0">
              <a:lnSpc>
                <a:spcPct val="100000"/>
              </a:lnSpc>
              <a:spcBef>
                <a:spcPts val="800"/>
              </a:spcBef>
              <a:spcAft>
                <a:spcPts val="0"/>
              </a:spcAft>
              <a:buNone/>
            </a:pPr>
            <a:r>
              <a:rPr lang="en" sz="800">
                <a:latin typeface="Karla"/>
                <a:ea typeface="Karla"/>
                <a:cs typeface="Karla"/>
                <a:sym typeface="Karla"/>
              </a:rPr>
              <a:t>No one view of various workstreams (Internal vs vendor led)</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Continuous Delivery Pipeline (CDP) and Innovation Pipeline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setup &amp; refresh of environments</a:t>
            </a:r>
            <a:r>
              <a:rPr lang="en" sz="800">
                <a:latin typeface="Roboto Light"/>
                <a:ea typeface="Roboto Light"/>
                <a:cs typeface="Roboto Light"/>
                <a:sym typeface="Roboto Light"/>
              </a:rPr>
              <a:t> </a:t>
            </a:r>
            <a:endParaRPr sz="800">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latin typeface="Roboto Light"/>
              <a:ea typeface="Roboto Light"/>
              <a:cs typeface="Roboto Light"/>
              <a:sym typeface="Roboto Light"/>
            </a:endParaRPr>
          </a:p>
        </p:txBody>
      </p:sp>
      <p:cxnSp>
        <p:nvCxnSpPr>
          <p:cNvPr id="814" name="Google Shape;814;p56"/>
          <p:cNvCxnSpPr/>
          <p:nvPr/>
        </p:nvCxnSpPr>
        <p:spPr>
          <a:xfrm>
            <a:off x="685054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txBox="1"/>
          <p:nvPr/>
        </p:nvSpPr>
        <p:spPr>
          <a:xfrm>
            <a:off x="237550" y="357675"/>
            <a:ext cx="3972900" cy="20718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Build &amp; Deploy Teams</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Scrum teams groom the backlog using continuous user feedback </a:t>
            </a:r>
            <a:r>
              <a:rPr lang="en" sz="900">
                <a:latin typeface="Karla"/>
                <a:ea typeface="Karla"/>
                <a:cs typeface="Karla"/>
                <a:sym typeface="Karla"/>
              </a:rPr>
              <a:t>and established COE processes</a:t>
            </a:r>
            <a:r>
              <a:rPr lang="en" sz="900">
                <a:solidFill>
                  <a:srgbClr val="000000"/>
                </a:solidFill>
                <a:latin typeface="Karla"/>
                <a:ea typeface="Karla"/>
                <a:cs typeface="Karla"/>
                <a:sym typeface="Karla"/>
              </a:rPr>
              <a:t>,  and assign story points to determine relative work effort.  Acceptance criteria are assigned to each story and high level story tasks are documented along with any open questions for the business owner.  QA, Adoption and training plans are developed.</a:t>
            </a:r>
            <a:endParaRPr sz="900">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Sprinting begins and solutions are validated with the business through sprint demos.</a:t>
            </a:r>
            <a:endParaRPr sz="900">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900">
                <a:solidFill>
                  <a:srgbClr val="000000"/>
                </a:solidFill>
                <a:latin typeface="Karla"/>
                <a:ea typeface="Karla"/>
                <a:cs typeface="Karla"/>
                <a:sym typeface="Karla"/>
              </a:rPr>
              <a:t>The release is readied for deployment and the go-live plan is executed.</a:t>
            </a:r>
            <a:endParaRPr sz="900">
              <a:solidFill>
                <a:srgbClr val="000000"/>
              </a:solidFill>
              <a:latin typeface="Karla"/>
              <a:ea typeface="Karla"/>
              <a:cs typeface="Karla"/>
              <a:sym typeface="Karla"/>
            </a:endParaRPr>
          </a:p>
        </p:txBody>
      </p:sp>
      <p:sp>
        <p:nvSpPr>
          <p:cNvPr id="820" name="Google Shape;820;p57"/>
          <p:cNvSpPr txBox="1"/>
          <p:nvPr/>
        </p:nvSpPr>
        <p:spPr>
          <a:xfrm>
            <a:off x="4650766"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b="1">
                <a:latin typeface="Karla"/>
                <a:ea typeface="Karla"/>
                <a:cs typeface="Karla"/>
                <a:sym typeface="Karla"/>
              </a:rPr>
              <a:t>On time delivery from better scrum mgmt. and user story quality</a:t>
            </a:r>
            <a:endParaRPr sz="800" b="1">
              <a:latin typeface="Karla"/>
              <a:ea typeface="Karla"/>
              <a:cs typeface="Karla"/>
              <a:sym typeface="Karla"/>
            </a:endParaRPr>
          </a:p>
        </p:txBody>
      </p:sp>
      <p:cxnSp>
        <p:nvCxnSpPr>
          <p:cNvPr id="821" name="Google Shape;821;p57"/>
          <p:cNvCxnSpPr/>
          <p:nvPr/>
        </p:nvCxnSpPr>
        <p:spPr>
          <a:xfrm>
            <a:off x="2451476" y="29075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22" name="Google Shape;822;p57"/>
          <p:cNvCxnSpPr/>
          <p:nvPr/>
        </p:nvCxnSpPr>
        <p:spPr>
          <a:xfrm>
            <a:off x="4651673"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3" name="Google Shape;823;p57"/>
          <p:cNvPicPr preferRelativeResize="0"/>
          <p:nvPr/>
        </p:nvPicPr>
        <p:blipFill>
          <a:blip r:embed="rId3">
            <a:alphaModFix/>
          </a:blip>
          <a:stretch>
            <a:fillRect/>
          </a:stretch>
        </p:blipFill>
        <p:spPr>
          <a:xfrm>
            <a:off x="4654933" y="2596182"/>
            <a:ext cx="253170" cy="252900"/>
          </a:xfrm>
          <a:prstGeom prst="rect">
            <a:avLst/>
          </a:prstGeom>
          <a:noFill/>
          <a:ln>
            <a:noFill/>
          </a:ln>
        </p:spPr>
      </p:pic>
      <p:pic>
        <p:nvPicPr>
          <p:cNvPr id="824" name="Google Shape;824;p57"/>
          <p:cNvPicPr preferRelativeResize="0"/>
          <p:nvPr/>
        </p:nvPicPr>
        <p:blipFill>
          <a:blip r:embed="rId4">
            <a:alphaModFix/>
          </a:blip>
          <a:stretch>
            <a:fillRect/>
          </a:stretch>
        </p:blipFill>
        <p:spPr>
          <a:xfrm>
            <a:off x="2459788" y="2596182"/>
            <a:ext cx="253170" cy="252879"/>
          </a:xfrm>
          <a:prstGeom prst="rect">
            <a:avLst/>
          </a:prstGeom>
          <a:noFill/>
          <a:ln>
            <a:noFill/>
          </a:ln>
        </p:spPr>
      </p:pic>
      <p:sp>
        <p:nvSpPr>
          <p:cNvPr id="825" name="Google Shape;825;p57"/>
          <p:cNvSpPr txBox="1"/>
          <p:nvPr/>
        </p:nvSpPr>
        <p:spPr>
          <a:xfrm>
            <a:off x="267851"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Ability to write quality user stories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Understand the technology platform to determine tasks to complete the work</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Ability to manage scrum team</a:t>
            </a:r>
            <a:r>
              <a:rPr lang="en" sz="800">
                <a:solidFill>
                  <a:srgbClr val="000000"/>
                </a:solidFill>
                <a:latin typeface="Roboto Light"/>
                <a:ea typeface="Roboto Light"/>
                <a:cs typeface="Roboto Light"/>
                <a:sym typeface="Roboto Light"/>
              </a:rPr>
              <a:t>s</a:t>
            </a: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26" name="Google Shape;826;p57"/>
          <p:cNvCxnSpPr/>
          <p:nvPr/>
        </p:nvCxnSpPr>
        <p:spPr>
          <a:xfrm>
            <a:off x="267851"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7" name="Google Shape;827;p57"/>
          <p:cNvPicPr preferRelativeResize="0"/>
          <p:nvPr/>
        </p:nvPicPr>
        <p:blipFill>
          <a:blip r:embed="rId5">
            <a:alphaModFix/>
          </a:blip>
          <a:stretch>
            <a:fillRect/>
          </a:stretch>
        </p:blipFill>
        <p:spPr>
          <a:xfrm>
            <a:off x="267851" y="2596172"/>
            <a:ext cx="253170" cy="252891"/>
          </a:xfrm>
          <a:prstGeom prst="rect">
            <a:avLst/>
          </a:prstGeom>
          <a:noFill/>
          <a:ln>
            <a:noFill/>
          </a:ln>
        </p:spPr>
      </p:pic>
      <p:sp>
        <p:nvSpPr>
          <p:cNvPr id="828" name="Google Shape;828;p57"/>
          <p:cNvSpPr txBox="1"/>
          <p:nvPr/>
        </p:nvSpPr>
        <p:spPr>
          <a:xfrm>
            <a:off x="237547" y="8335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29" name="Google Shape;829;p57"/>
          <p:cNvPicPr preferRelativeResize="0"/>
          <p:nvPr/>
        </p:nvPicPr>
        <p:blipFill rotWithShape="1">
          <a:blip r:embed="rId6">
            <a:alphaModFix/>
          </a:blip>
          <a:srcRect r="4196" b="22869"/>
          <a:stretch/>
        </p:blipFill>
        <p:spPr>
          <a:xfrm>
            <a:off x="5169300" y="357672"/>
            <a:ext cx="3525975" cy="1892501"/>
          </a:xfrm>
          <a:prstGeom prst="rect">
            <a:avLst/>
          </a:prstGeom>
          <a:noFill/>
          <a:ln>
            <a:noFill/>
          </a:ln>
        </p:spPr>
      </p:pic>
      <p:sp>
        <p:nvSpPr>
          <p:cNvPr id="830" name="Google Shape;830;p57"/>
          <p:cNvSpPr txBox="1"/>
          <p:nvPr/>
        </p:nvSpPr>
        <p:spPr>
          <a:xfrm>
            <a:off x="2451475" y="2702673"/>
            <a:ext cx="1761300" cy="1536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dirty="0">
                <a:solidFill>
                  <a:srgbClr val="000000"/>
                </a:solidFill>
                <a:latin typeface="Karla"/>
                <a:ea typeface="Karla"/>
                <a:cs typeface="Karla"/>
                <a:sym typeface="Karla"/>
              </a:rPr>
              <a:t>Possible PAIN POINTS</a:t>
            </a:r>
            <a:endParaRPr sz="800" b="1" dirty="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dirty="0">
                <a:solidFill>
                  <a:srgbClr val="000000"/>
                </a:solidFill>
                <a:latin typeface="Roboto Light"/>
                <a:ea typeface="Roboto Light"/>
                <a:cs typeface="Roboto Light"/>
                <a:sym typeface="Roboto Light"/>
              </a:rPr>
            </a:br>
            <a:r>
              <a:rPr lang="en" sz="800" b="1" dirty="0">
                <a:latin typeface="Karla"/>
                <a:ea typeface="Karla"/>
                <a:cs typeface="Karla"/>
                <a:sym typeface="Karla"/>
              </a:rPr>
              <a:t>Inconsistent delivery methodology due to lack of COE/C4E governance</a:t>
            </a:r>
            <a:endParaRPr sz="800" b="1" dirty="0">
              <a:latin typeface="Karla"/>
              <a:ea typeface="Karla"/>
              <a:cs typeface="Karla"/>
              <a:sym typeface="Karla"/>
            </a:endParaRPr>
          </a:p>
          <a:p>
            <a:pPr marL="0" marR="0" lvl="0" indent="0" algn="l" rtl="0">
              <a:lnSpc>
                <a:spcPct val="100000"/>
              </a:lnSpc>
              <a:spcBef>
                <a:spcPts val="800"/>
              </a:spcBef>
              <a:spcAft>
                <a:spcPts val="0"/>
              </a:spcAft>
              <a:buNone/>
            </a:pPr>
            <a:r>
              <a:rPr lang="en" sz="800" dirty="0">
                <a:latin typeface="Karla"/>
                <a:ea typeface="Karla"/>
                <a:cs typeface="Karla"/>
                <a:sym typeface="Karla"/>
              </a:rPr>
              <a:t>Access to skilled Salesforce/</a:t>
            </a:r>
            <a:r>
              <a:rPr lang="en" sz="800" dirty="0" err="1">
                <a:latin typeface="Karla"/>
                <a:ea typeface="Karla"/>
                <a:cs typeface="Karla"/>
                <a:sym typeface="Karla"/>
              </a:rPr>
              <a:t>Mulesoft</a:t>
            </a:r>
            <a:r>
              <a:rPr lang="en" sz="800" dirty="0">
                <a:latin typeface="Karla"/>
                <a:ea typeface="Karla"/>
                <a:cs typeface="Karla"/>
                <a:sym typeface="Karla"/>
              </a:rPr>
              <a:t> delivery resources</a:t>
            </a:r>
            <a:endParaRPr sz="800" dirty="0">
              <a:latin typeface="Karla"/>
              <a:ea typeface="Karla"/>
              <a:cs typeface="Karla"/>
              <a:sym typeface="Karla"/>
            </a:endParaRPr>
          </a:p>
          <a:p>
            <a:pPr marL="0" marR="0" lvl="0" indent="0" algn="l" rtl="0">
              <a:lnSpc>
                <a:spcPct val="100000"/>
              </a:lnSpc>
              <a:spcBef>
                <a:spcPts val="800"/>
              </a:spcBef>
              <a:spcAft>
                <a:spcPts val="800"/>
              </a:spcAft>
              <a:buNone/>
            </a:pPr>
            <a:endParaRPr sz="800" dirty="0">
              <a:solidFill>
                <a:srgbClr val="000000"/>
              </a:solidFill>
              <a:latin typeface="Karla"/>
              <a:ea typeface="Karla"/>
              <a:cs typeface="Karla"/>
              <a:sym typeface="Karla"/>
            </a:endParaRPr>
          </a:p>
        </p:txBody>
      </p:sp>
      <p:sp>
        <p:nvSpPr>
          <p:cNvPr id="831" name="Google Shape;831;p57"/>
          <p:cNvSpPr/>
          <p:nvPr/>
        </p:nvSpPr>
        <p:spPr>
          <a:xfrm>
            <a:off x="7809841" y="15199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6</a:t>
            </a:r>
            <a:endParaRPr sz="600">
              <a:solidFill>
                <a:srgbClr val="FFFFFF"/>
              </a:solidFill>
            </a:endParaRPr>
          </a:p>
        </p:txBody>
      </p:sp>
      <p:sp>
        <p:nvSpPr>
          <p:cNvPr id="832" name="Google Shape;832;p57"/>
          <p:cNvSpPr/>
          <p:nvPr/>
        </p:nvSpPr>
        <p:spPr>
          <a:xfrm>
            <a:off x="7516816" y="162081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7</a:t>
            </a:r>
            <a:endParaRPr sz="600">
              <a:solidFill>
                <a:srgbClr val="FFFFFF"/>
              </a:solidFill>
            </a:endParaRPr>
          </a:p>
        </p:txBody>
      </p:sp>
      <p:sp>
        <p:nvSpPr>
          <p:cNvPr id="833" name="Google Shape;833;p57"/>
          <p:cNvSpPr/>
          <p:nvPr/>
        </p:nvSpPr>
        <p:spPr>
          <a:xfrm>
            <a:off x="7027416" y="19718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8</a:t>
            </a:r>
            <a:endParaRPr sz="600">
              <a:solidFill>
                <a:srgbClr val="FFFFFF"/>
              </a:solidFill>
            </a:endParaRPr>
          </a:p>
        </p:txBody>
      </p:sp>
      <p:pic>
        <p:nvPicPr>
          <p:cNvPr id="834" name="Google Shape;834;p57"/>
          <p:cNvPicPr preferRelativeResize="0"/>
          <p:nvPr/>
        </p:nvPicPr>
        <p:blipFill>
          <a:blip r:embed="rId7">
            <a:alphaModFix/>
          </a:blip>
          <a:stretch>
            <a:fillRect/>
          </a:stretch>
        </p:blipFill>
        <p:spPr>
          <a:xfrm>
            <a:off x="6858604" y="2610001"/>
            <a:ext cx="253151" cy="253151"/>
          </a:xfrm>
          <a:prstGeom prst="rect">
            <a:avLst/>
          </a:prstGeom>
          <a:noFill/>
          <a:ln>
            <a:noFill/>
          </a:ln>
        </p:spPr>
      </p:pic>
      <p:sp>
        <p:nvSpPr>
          <p:cNvPr id="835" name="Google Shape;835;p57"/>
          <p:cNvSpPr txBox="1"/>
          <p:nvPr/>
        </p:nvSpPr>
        <p:spPr>
          <a:xfrm>
            <a:off x="6860575" y="2702675"/>
            <a:ext cx="1867800" cy="2041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Inability to scale to meet demand or deliver ontime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processes exist with limited support of devops tools i.e. no Continuous Integration &amp; Deployment</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Limited visibility on build and deployment outcomes (i.e. no automated notification, dashboard  &amp; metrics)</a:t>
            </a:r>
            <a:endParaRPr sz="800">
              <a:latin typeface="Karla"/>
              <a:ea typeface="Karla"/>
              <a:cs typeface="Karla"/>
              <a:sym typeface="Karla"/>
            </a:endParaRPr>
          </a:p>
          <a:p>
            <a:pPr marL="0" marR="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36" name="Google Shape;836;p57"/>
          <p:cNvCxnSpPr/>
          <p:nvPr/>
        </p:nvCxnSpPr>
        <p:spPr>
          <a:xfrm>
            <a:off x="6861473" y="29075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8"/>
          <p:cNvSpPr txBox="1"/>
          <p:nvPr/>
        </p:nvSpPr>
        <p:spPr>
          <a:xfrm>
            <a:off x="7917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Feedback</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1000">
                <a:solidFill>
                  <a:srgbClr val="000000"/>
                </a:solidFill>
                <a:latin typeface="Karla"/>
                <a:ea typeface="Karla"/>
                <a:cs typeface="Karla"/>
                <a:sym typeface="Karla"/>
              </a:rPr>
              <a:t>A framework </a:t>
            </a:r>
            <a:r>
              <a:rPr lang="en" sz="1000">
                <a:latin typeface="Karla"/>
                <a:ea typeface="Karla"/>
                <a:cs typeface="Karla"/>
                <a:sym typeface="Karla"/>
              </a:rPr>
              <a:t>established by the COE</a:t>
            </a:r>
            <a:r>
              <a:rPr lang="en" sz="1000">
                <a:solidFill>
                  <a:srgbClr val="000000"/>
                </a:solidFill>
                <a:latin typeface="Karla"/>
                <a:ea typeface="Karla"/>
                <a:cs typeface="Karla"/>
                <a:sym typeface="Karla"/>
              </a:rPr>
              <a:t> to continuously gather and engage with the users of a system is critical to drive adoption and deliver high value to the business.  Engaging the user in an open manner allows for self service and crowd sourcing of user issues and feedback freeing up resources to focus on more strategic areas.</a:t>
            </a:r>
            <a:endParaRPr sz="1000">
              <a:solidFill>
                <a:srgbClr val="FFAB40"/>
              </a:solidFill>
              <a:latin typeface="Karla"/>
              <a:ea typeface="Karla"/>
              <a:cs typeface="Karla"/>
              <a:sym typeface="Karla"/>
            </a:endParaRPr>
          </a:p>
        </p:txBody>
      </p:sp>
      <p:sp>
        <p:nvSpPr>
          <p:cNvPr id="842" name="Google Shape;842;p58"/>
          <p:cNvSpPr txBox="1"/>
          <p:nvPr/>
        </p:nvSpPr>
        <p:spPr>
          <a:xfrm>
            <a:off x="44923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Increased adoption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operational efficiency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3" name="Google Shape;843;p58"/>
          <p:cNvCxnSpPr/>
          <p:nvPr/>
        </p:nvCxnSpPr>
        <p:spPr>
          <a:xfrm>
            <a:off x="229310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44" name="Google Shape;844;p58"/>
          <p:cNvCxnSpPr/>
          <p:nvPr/>
        </p:nvCxnSpPr>
        <p:spPr>
          <a:xfrm>
            <a:off x="449329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5" name="Google Shape;845;p58"/>
          <p:cNvPicPr preferRelativeResize="0"/>
          <p:nvPr/>
        </p:nvPicPr>
        <p:blipFill>
          <a:blip r:embed="rId3">
            <a:alphaModFix/>
          </a:blip>
          <a:stretch>
            <a:fillRect/>
          </a:stretch>
        </p:blipFill>
        <p:spPr>
          <a:xfrm>
            <a:off x="4496558" y="2601632"/>
            <a:ext cx="253170" cy="252900"/>
          </a:xfrm>
          <a:prstGeom prst="rect">
            <a:avLst/>
          </a:prstGeom>
          <a:noFill/>
          <a:ln>
            <a:noFill/>
          </a:ln>
        </p:spPr>
      </p:pic>
      <p:pic>
        <p:nvPicPr>
          <p:cNvPr id="846" name="Google Shape;846;p58"/>
          <p:cNvPicPr preferRelativeResize="0"/>
          <p:nvPr/>
        </p:nvPicPr>
        <p:blipFill>
          <a:blip r:embed="rId4">
            <a:alphaModFix/>
          </a:blip>
          <a:stretch>
            <a:fillRect/>
          </a:stretch>
        </p:blipFill>
        <p:spPr>
          <a:xfrm>
            <a:off x="2301413" y="2601632"/>
            <a:ext cx="253170" cy="252879"/>
          </a:xfrm>
          <a:prstGeom prst="rect">
            <a:avLst/>
          </a:prstGeom>
          <a:noFill/>
          <a:ln>
            <a:noFill/>
          </a:ln>
        </p:spPr>
      </p:pic>
      <p:sp>
        <p:nvSpPr>
          <p:cNvPr id="847" name="Google Shape;847;p58"/>
          <p:cNvSpPr txBox="1"/>
          <p:nvPr/>
        </p:nvSpPr>
        <p:spPr>
          <a:xfrm>
            <a:off x="109476"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Setup a feedback mechanism within the 360 application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Source ideas and requests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Explore the possibility to allow for open collaboration among all users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Solicit feedback at every step of delivery and operations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8" name="Google Shape;848;p58"/>
          <p:cNvCxnSpPr/>
          <p:nvPr/>
        </p:nvCxnSpPr>
        <p:spPr>
          <a:xfrm>
            <a:off x="10947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9" name="Google Shape;849;p58"/>
          <p:cNvPicPr preferRelativeResize="0"/>
          <p:nvPr/>
        </p:nvPicPr>
        <p:blipFill>
          <a:blip r:embed="rId5">
            <a:alphaModFix/>
          </a:blip>
          <a:stretch>
            <a:fillRect/>
          </a:stretch>
        </p:blipFill>
        <p:spPr>
          <a:xfrm>
            <a:off x="109476" y="2601622"/>
            <a:ext cx="253170" cy="252891"/>
          </a:xfrm>
          <a:prstGeom prst="rect">
            <a:avLst/>
          </a:prstGeom>
          <a:noFill/>
          <a:ln>
            <a:noFill/>
          </a:ln>
        </p:spPr>
      </p:pic>
      <p:sp>
        <p:nvSpPr>
          <p:cNvPr id="850" name="Google Shape;850;p58"/>
          <p:cNvSpPr txBox="1"/>
          <p:nvPr/>
        </p:nvSpPr>
        <p:spPr>
          <a:xfrm>
            <a:off x="7917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51" name="Google Shape;851;p58"/>
          <p:cNvPicPr preferRelativeResize="0"/>
          <p:nvPr/>
        </p:nvPicPr>
        <p:blipFill rotWithShape="1">
          <a:blip r:embed="rId6">
            <a:alphaModFix/>
          </a:blip>
          <a:srcRect r="4196" b="22869"/>
          <a:stretch/>
        </p:blipFill>
        <p:spPr>
          <a:xfrm>
            <a:off x="5010925" y="363122"/>
            <a:ext cx="3525975" cy="1892501"/>
          </a:xfrm>
          <a:prstGeom prst="rect">
            <a:avLst/>
          </a:prstGeom>
          <a:noFill/>
          <a:ln>
            <a:noFill/>
          </a:ln>
        </p:spPr>
      </p:pic>
      <p:sp>
        <p:nvSpPr>
          <p:cNvPr id="852" name="Google Shape;852;p58"/>
          <p:cNvSpPr txBox="1"/>
          <p:nvPr/>
        </p:nvSpPr>
        <p:spPr>
          <a:xfrm>
            <a:off x="229308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 do not feel heard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Requests take a long time to resolve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sp>
        <p:nvSpPr>
          <p:cNvPr id="853" name="Google Shape;853;p58"/>
          <p:cNvSpPr/>
          <p:nvPr/>
        </p:nvSpPr>
        <p:spPr>
          <a:xfrm>
            <a:off x="5461117" y="1705739"/>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9</a:t>
            </a:r>
            <a:endParaRPr sz="600">
              <a:solidFill>
                <a:srgbClr val="FFFFFF"/>
              </a:solidFill>
            </a:endParaRPr>
          </a:p>
        </p:txBody>
      </p:sp>
      <p:pic>
        <p:nvPicPr>
          <p:cNvPr id="854" name="Google Shape;854;p58"/>
          <p:cNvPicPr preferRelativeResize="0"/>
          <p:nvPr/>
        </p:nvPicPr>
        <p:blipFill>
          <a:blip r:embed="rId7">
            <a:alphaModFix/>
          </a:blip>
          <a:stretch>
            <a:fillRect/>
          </a:stretch>
        </p:blipFill>
        <p:spPr>
          <a:xfrm>
            <a:off x="6700229" y="2615451"/>
            <a:ext cx="253151" cy="253151"/>
          </a:xfrm>
          <a:prstGeom prst="rect">
            <a:avLst/>
          </a:prstGeom>
          <a:noFill/>
          <a:ln>
            <a:noFill/>
          </a:ln>
        </p:spPr>
      </p:pic>
      <p:sp>
        <p:nvSpPr>
          <p:cNvPr id="855" name="Google Shape;855;p58"/>
          <p:cNvSpPr txBox="1"/>
          <p:nvPr/>
        </p:nvSpPr>
        <p:spPr>
          <a:xfrm>
            <a:off x="67021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Feedback mechanism is very labor intensive and time consuming</a:t>
            </a:r>
            <a:endParaRPr sz="800">
              <a:solidFill>
                <a:srgbClr val="000000"/>
              </a:solidFill>
              <a:latin typeface="Karla"/>
              <a:ea typeface="Karla"/>
              <a:cs typeface="Karla"/>
              <a:sym typeface="Karla"/>
            </a:endParaRPr>
          </a:p>
        </p:txBody>
      </p:sp>
      <p:cxnSp>
        <p:nvCxnSpPr>
          <p:cNvPr id="856" name="Google Shape;856;p58"/>
          <p:cNvCxnSpPr/>
          <p:nvPr/>
        </p:nvCxnSpPr>
        <p:spPr>
          <a:xfrm>
            <a:off x="670309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a:spLocks noGrp="1"/>
          </p:cNvSpPr>
          <p:nvPr>
            <p:ph type="title"/>
          </p:nvPr>
        </p:nvSpPr>
        <p:spPr>
          <a:xfrm>
            <a:off x="594360" y="274320"/>
            <a:ext cx="8229600" cy="41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Agenda</a:t>
            </a:r>
            <a:endParaRPr/>
          </a:p>
        </p:txBody>
      </p:sp>
      <p:sp>
        <p:nvSpPr>
          <p:cNvPr id="353" name="Google Shape;353;p43"/>
          <p:cNvSpPr txBox="1">
            <a:spLocks noGrp="1"/>
          </p:cNvSpPr>
          <p:nvPr>
            <p:ph type="body" idx="1"/>
          </p:nvPr>
        </p:nvSpPr>
        <p:spPr>
          <a:xfrm>
            <a:off x="594360" y="857250"/>
            <a:ext cx="8229600" cy="3635100"/>
          </a:xfrm>
          <a:prstGeom prst="rect">
            <a:avLst/>
          </a:prstGeom>
        </p:spPr>
        <p:txBody>
          <a:bodyPr spcFirstLastPara="1" wrap="square" lIns="0" tIns="0" rIns="0" bIns="0" anchor="t" anchorCtr="0">
            <a:noAutofit/>
          </a:bodyPr>
          <a:lstStyle/>
          <a:p>
            <a:pPr marL="457200" lvl="0" indent="-342900" algn="l" rtl="0">
              <a:spcBef>
                <a:spcPts val="300"/>
              </a:spcBef>
              <a:spcAft>
                <a:spcPts val="0"/>
              </a:spcAft>
              <a:buSzPts val="1800"/>
              <a:buChar char="●"/>
            </a:pPr>
            <a:r>
              <a:rPr lang="en"/>
              <a:t>Team introductions</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CoE overview</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Mulesoft View</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Next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381000" y="77578"/>
            <a:ext cx="8305800" cy="37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3B526F"/>
              </a:buClr>
              <a:buSzPts val="2800"/>
              <a:buFont typeface="Libre Franklin"/>
              <a:buNone/>
            </a:pPr>
            <a:r>
              <a:rPr lang="en" b="1">
                <a:latin typeface="Libre Franklin"/>
                <a:ea typeface="Libre Franklin"/>
                <a:cs typeface="Libre Franklin"/>
                <a:sym typeface="Libre Franklin"/>
              </a:rPr>
              <a:t>Roadmap / Schedule Update</a:t>
            </a:r>
            <a:endParaRPr b="1">
              <a:latin typeface="Libre Franklin"/>
              <a:ea typeface="Libre Franklin"/>
              <a:cs typeface="Libre Franklin"/>
              <a:sym typeface="Libre Franklin"/>
            </a:endParaRPr>
          </a:p>
        </p:txBody>
      </p:sp>
      <p:graphicFrame>
        <p:nvGraphicFramePr>
          <p:cNvPr id="359" name="Google Shape;359;p44"/>
          <p:cNvGraphicFramePr/>
          <p:nvPr/>
        </p:nvGraphicFramePr>
        <p:xfrm>
          <a:off x="381000" y="412498"/>
          <a:ext cx="8480150" cy="4171950"/>
        </p:xfrm>
        <a:graphic>
          <a:graphicData uri="http://schemas.openxmlformats.org/drawingml/2006/table">
            <a:tbl>
              <a:tblPr firstRow="1" bandCol="1">
                <a:noFill/>
                <a:tableStyleId>{B8FFB186-C97C-4592-B1E4-882EF65ECBFF}</a:tableStyleId>
              </a:tblPr>
              <a:tblGrid>
                <a:gridCol w="674900">
                  <a:extLst>
                    <a:ext uri="{9D8B030D-6E8A-4147-A177-3AD203B41FA5}">
                      <a16:colId xmlns:a16="http://schemas.microsoft.com/office/drawing/2014/main" val="20000"/>
                    </a:ext>
                  </a:extLst>
                </a:gridCol>
                <a:gridCol w="577450">
                  <a:extLst>
                    <a:ext uri="{9D8B030D-6E8A-4147-A177-3AD203B41FA5}">
                      <a16:colId xmlns:a16="http://schemas.microsoft.com/office/drawing/2014/main" val="20001"/>
                    </a:ext>
                  </a:extLst>
                </a:gridCol>
                <a:gridCol w="657075">
                  <a:extLst>
                    <a:ext uri="{9D8B030D-6E8A-4147-A177-3AD203B41FA5}">
                      <a16:colId xmlns:a16="http://schemas.microsoft.com/office/drawing/2014/main" val="20002"/>
                    </a:ext>
                  </a:extLst>
                </a:gridCol>
                <a:gridCol w="1314125">
                  <a:extLst>
                    <a:ext uri="{9D8B030D-6E8A-4147-A177-3AD203B41FA5}">
                      <a16:colId xmlns:a16="http://schemas.microsoft.com/office/drawing/2014/main" val="20003"/>
                    </a:ext>
                  </a:extLst>
                </a:gridCol>
                <a:gridCol w="657075">
                  <a:extLst>
                    <a:ext uri="{9D8B030D-6E8A-4147-A177-3AD203B41FA5}">
                      <a16:colId xmlns:a16="http://schemas.microsoft.com/office/drawing/2014/main" val="20004"/>
                    </a:ext>
                  </a:extLst>
                </a:gridCol>
                <a:gridCol w="657075">
                  <a:extLst>
                    <a:ext uri="{9D8B030D-6E8A-4147-A177-3AD203B41FA5}">
                      <a16:colId xmlns:a16="http://schemas.microsoft.com/office/drawing/2014/main" val="20005"/>
                    </a:ext>
                  </a:extLst>
                </a:gridCol>
                <a:gridCol w="657075">
                  <a:extLst>
                    <a:ext uri="{9D8B030D-6E8A-4147-A177-3AD203B41FA5}">
                      <a16:colId xmlns:a16="http://schemas.microsoft.com/office/drawing/2014/main" val="20006"/>
                    </a:ext>
                  </a:extLst>
                </a:gridCol>
                <a:gridCol w="657075">
                  <a:extLst>
                    <a:ext uri="{9D8B030D-6E8A-4147-A177-3AD203B41FA5}">
                      <a16:colId xmlns:a16="http://schemas.microsoft.com/office/drawing/2014/main" val="20007"/>
                    </a:ext>
                  </a:extLst>
                </a:gridCol>
                <a:gridCol w="657075">
                  <a:extLst>
                    <a:ext uri="{9D8B030D-6E8A-4147-A177-3AD203B41FA5}">
                      <a16:colId xmlns:a16="http://schemas.microsoft.com/office/drawing/2014/main" val="20008"/>
                    </a:ext>
                  </a:extLst>
                </a:gridCol>
                <a:gridCol w="657075">
                  <a:extLst>
                    <a:ext uri="{9D8B030D-6E8A-4147-A177-3AD203B41FA5}">
                      <a16:colId xmlns:a16="http://schemas.microsoft.com/office/drawing/2014/main" val="20009"/>
                    </a:ext>
                  </a:extLst>
                </a:gridCol>
                <a:gridCol w="657075">
                  <a:extLst>
                    <a:ext uri="{9D8B030D-6E8A-4147-A177-3AD203B41FA5}">
                      <a16:colId xmlns:a16="http://schemas.microsoft.com/office/drawing/2014/main" val="20010"/>
                    </a:ext>
                  </a:extLst>
                </a:gridCol>
                <a:gridCol w="657075">
                  <a:extLst>
                    <a:ext uri="{9D8B030D-6E8A-4147-A177-3AD203B41FA5}">
                      <a16:colId xmlns:a16="http://schemas.microsoft.com/office/drawing/2014/main" val="20011"/>
                    </a:ext>
                  </a:extLst>
                </a:gridCol>
              </a:tblGrid>
              <a:tr h="525900">
                <a:tc>
                  <a:txBody>
                    <a:bodyPr/>
                    <a:lstStyle/>
                    <a:p>
                      <a:pPr marL="0" marR="0" lvl="0" indent="0" algn="ctr" rtl="0">
                        <a:spcBef>
                          <a:spcPts val="0"/>
                        </a:spcBef>
                        <a:spcAft>
                          <a:spcPts val="0"/>
                        </a:spcAft>
                        <a:buNone/>
                      </a:pPr>
                      <a:r>
                        <a:rPr lang="en" sz="900" u="none" strike="noStrike" cap="none">
                          <a:solidFill>
                            <a:srgbClr val="3B526F"/>
                          </a:solidFill>
                        </a:rPr>
                        <a:t>Jan</a:t>
                      </a:r>
                      <a:endParaRPr sz="1100"/>
                    </a:p>
                    <a:p>
                      <a:pPr marL="0" marR="0" lvl="0" indent="0" algn="ctr" rtl="0">
                        <a:spcBef>
                          <a:spcPts val="0"/>
                        </a:spcBef>
                        <a:spcAft>
                          <a:spcPts val="0"/>
                        </a:spcAft>
                        <a:buNone/>
                      </a:pPr>
                      <a:r>
                        <a:rPr lang="en" sz="900" u="none" strike="noStrike" cap="none">
                          <a:solidFill>
                            <a:srgbClr val="3B526F"/>
                          </a:solidFill>
                        </a:rPr>
                        <a:t>2021</a:t>
                      </a:r>
                      <a:endParaRPr sz="9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lnSpc>
                          <a:spcPct val="100000"/>
                        </a:lnSpc>
                        <a:spcBef>
                          <a:spcPts val="0"/>
                        </a:spcBef>
                        <a:spcAft>
                          <a:spcPts val="0"/>
                        </a:spcAft>
                        <a:buClr>
                          <a:srgbClr val="3B526F"/>
                        </a:buClr>
                        <a:buSzPts val="800"/>
                        <a:buFont typeface="Libre Franklin"/>
                        <a:buNone/>
                      </a:pPr>
                      <a:r>
                        <a:rPr lang="en" sz="800" u="none" strike="noStrike" cap="none">
                          <a:solidFill>
                            <a:srgbClr val="3B526F"/>
                          </a:solidFill>
                        </a:rPr>
                        <a:t>Feb</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lnSpc>
                          <a:spcPct val="100000"/>
                        </a:lnSpc>
                        <a:spcBef>
                          <a:spcPts val="0"/>
                        </a:spcBef>
                        <a:spcAft>
                          <a:spcPts val="0"/>
                        </a:spcAft>
                        <a:buClr>
                          <a:schemeClr val="dk1"/>
                        </a:buClr>
                        <a:buSzPts val="800"/>
                        <a:buFont typeface="Libre Franklin"/>
                        <a:buNone/>
                      </a:pPr>
                      <a:endParaRPr sz="800" u="none" strike="noStrike" cap="none">
                        <a:solidFill>
                          <a:srgbClr val="3B526F"/>
                        </a:solidFill>
                      </a:endParaRPr>
                    </a:p>
                    <a:p>
                      <a:pPr marL="0" marR="0" lvl="0" indent="0" algn="ctr" rtl="0">
                        <a:lnSpc>
                          <a:spcPct val="100000"/>
                        </a:lnSpc>
                        <a:spcBef>
                          <a:spcPts val="0"/>
                        </a:spcBef>
                        <a:spcAft>
                          <a:spcPts val="0"/>
                        </a:spcAft>
                        <a:buClr>
                          <a:srgbClr val="3B526F"/>
                        </a:buClr>
                        <a:buSzPts val="800"/>
                        <a:buFont typeface="Libre Franklin"/>
                        <a:buNone/>
                      </a:pPr>
                      <a:r>
                        <a:rPr lang="en" sz="800" u="none" strike="noStrike" cap="none">
                          <a:solidFill>
                            <a:srgbClr val="3B526F"/>
                          </a:solidFill>
                        </a:rPr>
                        <a:t>Mar</a:t>
                      </a:r>
                      <a:endParaRPr sz="800" b="1" u="none" strike="noStrike" cap="none">
                        <a:solidFill>
                          <a:srgbClr val="3B526F"/>
                        </a:solidFill>
                        <a:latin typeface="Libre Franklin"/>
                        <a:ea typeface="Libre Franklin"/>
                        <a:cs typeface="Libre Franklin"/>
                        <a:sym typeface="Libre Franklin"/>
                      </a:endParaRPr>
                    </a:p>
                    <a:p>
                      <a:pPr marL="0" marR="0" lvl="0" indent="0" algn="ctr" rtl="0">
                        <a:spcBef>
                          <a:spcPts val="0"/>
                        </a:spcBef>
                        <a:spcAft>
                          <a:spcPts val="0"/>
                        </a:spcAft>
                        <a:buNone/>
                      </a:pP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Apr</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May</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Jun</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Jul</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Aug</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Sep</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Oct</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Nov - Dec</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Jan</a:t>
                      </a:r>
                      <a:endParaRPr sz="1100"/>
                    </a:p>
                    <a:p>
                      <a:pPr marL="0" marR="0" lvl="0" indent="0" algn="ctr" rtl="0">
                        <a:spcBef>
                          <a:spcPts val="0"/>
                        </a:spcBef>
                        <a:spcAft>
                          <a:spcPts val="0"/>
                        </a:spcAft>
                        <a:buNone/>
                      </a:pPr>
                      <a:r>
                        <a:rPr lang="en" sz="800" u="none" strike="noStrike" cap="none">
                          <a:solidFill>
                            <a:srgbClr val="3B526F"/>
                          </a:solidFill>
                        </a:rPr>
                        <a:t>2022</a:t>
                      </a:r>
                      <a:endParaRPr sz="800" u="none" strike="noStrike" cap="none">
                        <a:solidFill>
                          <a:srgbClr val="3B526F"/>
                        </a:solidFill>
                      </a:endParaRPr>
                    </a:p>
                  </a:txBody>
                  <a:tcPr marL="91450" marR="91450" marT="34300" marB="34300" anchor="ctr">
                    <a:solidFill>
                      <a:srgbClr val="B1C78B"/>
                    </a:solidFill>
                  </a:tcPr>
                </a:tc>
                <a:extLst>
                  <a:ext uri="{0D108BD9-81ED-4DB2-BD59-A6C34878D82A}">
                    <a16:rowId xmlns:a16="http://schemas.microsoft.com/office/drawing/2014/main" val="10000"/>
                  </a:ext>
                </a:extLst>
              </a:tr>
              <a:tr h="3646050">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extLst>
                  <a:ext uri="{0D108BD9-81ED-4DB2-BD59-A6C34878D82A}">
                    <a16:rowId xmlns:a16="http://schemas.microsoft.com/office/drawing/2014/main" val="10001"/>
                  </a:ext>
                </a:extLst>
              </a:tr>
            </a:tbl>
          </a:graphicData>
        </a:graphic>
      </p:graphicFrame>
      <p:sp>
        <p:nvSpPr>
          <p:cNvPr id="360" name="Google Shape;360;p44"/>
          <p:cNvSpPr/>
          <p:nvPr/>
        </p:nvSpPr>
        <p:spPr>
          <a:xfrm>
            <a:off x="381000" y="1104040"/>
            <a:ext cx="8686800" cy="267600"/>
          </a:xfrm>
          <a:prstGeom prst="homePlate">
            <a:avLst>
              <a:gd name="adj" fmla="val 50000"/>
            </a:avLst>
          </a:prstGeom>
          <a:solidFill>
            <a:srgbClr val="91A7A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850" b="1">
                <a:solidFill>
                  <a:srgbClr val="27374A"/>
                </a:solidFill>
                <a:latin typeface="Libre Franklin"/>
                <a:ea typeface="Libre Franklin"/>
                <a:cs typeface="Libre Franklin"/>
                <a:sym typeface="Libre Franklin"/>
              </a:rPr>
              <a:t>Salesforce COE Operating Model</a:t>
            </a:r>
            <a:endParaRPr sz="1200"/>
          </a:p>
          <a:p>
            <a:pPr marL="0" marR="0" lvl="0" indent="0" algn="ctr" rtl="0">
              <a:spcBef>
                <a:spcPts val="0"/>
              </a:spcBef>
              <a:spcAft>
                <a:spcPts val="0"/>
              </a:spcAft>
              <a:buNone/>
            </a:pPr>
            <a:r>
              <a:rPr lang="en" sz="600">
                <a:solidFill>
                  <a:srgbClr val="27374A"/>
                </a:solidFill>
                <a:latin typeface="Libre Franklin"/>
                <a:ea typeface="Libre Franklin"/>
                <a:cs typeface="Libre Franklin"/>
                <a:sym typeface="Libre Franklin"/>
              </a:rPr>
              <a:t>Governance, Planning, Risk / Issue, Change Management, Monitoring &amp; Reporting</a:t>
            </a:r>
            <a:endParaRPr sz="600">
              <a:solidFill>
                <a:srgbClr val="27374A"/>
              </a:solidFill>
              <a:latin typeface="Libre Franklin"/>
              <a:ea typeface="Libre Franklin"/>
              <a:cs typeface="Libre Franklin"/>
              <a:sym typeface="Libre Franklin"/>
            </a:endParaRPr>
          </a:p>
        </p:txBody>
      </p:sp>
      <p:sp>
        <p:nvSpPr>
          <p:cNvPr id="361" name="Google Shape;361;p44"/>
          <p:cNvSpPr/>
          <p:nvPr/>
        </p:nvSpPr>
        <p:spPr>
          <a:xfrm>
            <a:off x="3619687" y="1578734"/>
            <a:ext cx="5273100" cy="361200"/>
          </a:xfrm>
          <a:prstGeom prst="homePlate">
            <a:avLst>
              <a:gd name="adj" fmla="val 50000"/>
            </a:avLst>
          </a:prstGeom>
          <a:solidFill>
            <a:srgbClr val="B1C78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Operationalize / Steady State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Operation of CoE</a:t>
            </a:r>
            <a:endParaRPr sz="500" b="1">
              <a:solidFill>
                <a:srgbClr val="27374A"/>
              </a:solidFill>
              <a:latin typeface="Libre Franklin"/>
              <a:ea typeface="Libre Franklin"/>
              <a:cs typeface="Libre Franklin"/>
              <a:sym typeface="Libre Franklin"/>
            </a:endParaRPr>
          </a:p>
        </p:txBody>
      </p:sp>
      <p:sp>
        <p:nvSpPr>
          <p:cNvPr id="362" name="Google Shape;362;p44"/>
          <p:cNvSpPr/>
          <p:nvPr/>
        </p:nvSpPr>
        <p:spPr>
          <a:xfrm>
            <a:off x="2112364" y="2631202"/>
            <a:ext cx="897900" cy="3621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Workshops</a:t>
            </a:r>
            <a:endParaRPr sz="5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Adjust COE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model to fit needs</a:t>
            </a:r>
            <a:endParaRPr sz="500" b="1">
              <a:solidFill>
                <a:srgbClr val="27374A"/>
              </a:solidFill>
              <a:latin typeface="Libre Franklin"/>
              <a:ea typeface="Libre Franklin"/>
              <a:cs typeface="Libre Franklin"/>
              <a:sym typeface="Libre Franklin"/>
            </a:endParaRPr>
          </a:p>
        </p:txBody>
      </p:sp>
      <p:sp>
        <p:nvSpPr>
          <p:cNvPr id="363" name="Google Shape;363;p44"/>
          <p:cNvSpPr/>
          <p:nvPr/>
        </p:nvSpPr>
        <p:spPr>
          <a:xfrm>
            <a:off x="2087960" y="1798632"/>
            <a:ext cx="1422600" cy="446100"/>
          </a:xfrm>
          <a:prstGeom prst="homePlate">
            <a:avLst>
              <a:gd name="adj" fmla="val 50000"/>
            </a:avLst>
          </a:prstGeom>
          <a:solidFill>
            <a:srgbClr val="BFBFBF"/>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Build COE and Onboard Projects</a:t>
            </a:r>
            <a:endParaRPr sz="700" b="1">
              <a:solidFill>
                <a:srgbClr val="27374A"/>
              </a:solidFill>
              <a:latin typeface="Libre Franklin"/>
              <a:ea typeface="Libre Franklin"/>
              <a:cs typeface="Libre Franklin"/>
              <a:sym typeface="Libre Franklin"/>
            </a:endParaRPr>
          </a:p>
        </p:txBody>
      </p:sp>
      <p:sp>
        <p:nvSpPr>
          <p:cNvPr id="364" name="Google Shape;364;p44"/>
          <p:cNvSpPr/>
          <p:nvPr/>
        </p:nvSpPr>
        <p:spPr>
          <a:xfrm>
            <a:off x="3619688" y="2077948"/>
            <a:ext cx="5219400" cy="430800"/>
          </a:xfrm>
          <a:prstGeom prst="homePlate">
            <a:avLst>
              <a:gd name="adj" fmla="val 50000"/>
            </a:avLst>
          </a:prstGeom>
          <a:solidFill>
            <a:srgbClr val="B9CCD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Execution</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Identify Projects through Digital Steerco </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Run projects through the COE process</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Deploy and Support </a:t>
            </a:r>
            <a:endParaRPr sz="1200"/>
          </a:p>
        </p:txBody>
      </p:sp>
      <p:sp>
        <p:nvSpPr>
          <p:cNvPr id="365" name="Google Shape;365;p44"/>
          <p:cNvSpPr/>
          <p:nvPr/>
        </p:nvSpPr>
        <p:spPr>
          <a:xfrm>
            <a:off x="381000" y="4475890"/>
            <a:ext cx="8686800" cy="267600"/>
          </a:xfrm>
          <a:prstGeom prst="homePlate">
            <a:avLst>
              <a:gd name="adj" fmla="val 50000"/>
            </a:avLst>
          </a:prstGeom>
          <a:solidFill>
            <a:schemeClr val="lt2"/>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850" b="1">
                <a:solidFill>
                  <a:srgbClr val="27374A"/>
                </a:solidFill>
                <a:latin typeface="Libre Franklin"/>
                <a:ea typeface="Libre Franklin"/>
                <a:cs typeface="Libre Franklin"/>
                <a:sym typeface="Libre Franklin"/>
              </a:rPr>
              <a:t>Organizational Change Management (OCM)</a:t>
            </a:r>
            <a:endParaRPr sz="1200"/>
          </a:p>
          <a:p>
            <a:pPr marL="0" marR="0" lvl="0" indent="0" algn="ctr" rtl="0">
              <a:spcBef>
                <a:spcPts val="0"/>
              </a:spcBef>
              <a:spcAft>
                <a:spcPts val="0"/>
              </a:spcAft>
              <a:buNone/>
            </a:pPr>
            <a:r>
              <a:rPr lang="en" sz="600">
                <a:solidFill>
                  <a:srgbClr val="27374A"/>
                </a:solidFill>
                <a:latin typeface="Libre Franklin"/>
                <a:ea typeface="Libre Franklin"/>
                <a:cs typeface="Libre Franklin"/>
                <a:sym typeface="Libre Franklin"/>
              </a:rPr>
              <a:t>Stakeholders Management, Communication, Staff COE</a:t>
            </a:r>
            <a:endParaRPr sz="600">
              <a:solidFill>
                <a:srgbClr val="27374A"/>
              </a:solidFill>
              <a:latin typeface="Libre Franklin"/>
              <a:ea typeface="Libre Franklin"/>
              <a:cs typeface="Libre Franklin"/>
              <a:sym typeface="Libre Franklin"/>
            </a:endParaRPr>
          </a:p>
        </p:txBody>
      </p:sp>
      <p:sp>
        <p:nvSpPr>
          <p:cNvPr id="366" name="Google Shape;366;p44"/>
          <p:cNvSpPr/>
          <p:nvPr/>
        </p:nvSpPr>
        <p:spPr>
          <a:xfrm>
            <a:off x="1066801" y="1314450"/>
            <a:ext cx="1015800" cy="625200"/>
          </a:xfrm>
          <a:prstGeom prst="rightArrow">
            <a:avLst>
              <a:gd name="adj1" fmla="val 50000"/>
              <a:gd name="adj2" fmla="val 50000"/>
            </a:avLst>
          </a:prstGeom>
          <a:solidFill>
            <a:srgbClr val="FDC2A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500" b="1">
                <a:solidFill>
                  <a:srgbClr val="27374A"/>
                </a:solidFill>
                <a:latin typeface="Libre Franklin"/>
                <a:ea typeface="Libre Franklin"/>
                <a:cs typeface="Libre Franklin"/>
                <a:sym typeface="Libre Franklin"/>
              </a:rPr>
              <a:t>Current  State</a:t>
            </a:r>
            <a:endParaRPr sz="1200"/>
          </a:p>
          <a:p>
            <a:pPr marL="0" marR="0" lvl="0" indent="0" algn="ctr" rtl="0">
              <a:spcBef>
                <a:spcPts val="0"/>
              </a:spcBef>
              <a:spcAft>
                <a:spcPts val="0"/>
              </a:spcAft>
              <a:buNone/>
            </a:pPr>
            <a:r>
              <a:rPr lang="en" sz="500" b="1">
                <a:solidFill>
                  <a:srgbClr val="27374A"/>
                </a:solidFill>
                <a:latin typeface="Libre Franklin"/>
                <a:ea typeface="Libre Franklin"/>
                <a:cs typeface="Libre Franklin"/>
                <a:sym typeface="Libre Franklin"/>
              </a:rPr>
              <a:t>Assessment</a:t>
            </a:r>
            <a:endParaRPr sz="1200"/>
          </a:p>
          <a:p>
            <a:pPr marL="0" marR="0" lvl="0" indent="0" algn="ctr" rtl="0">
              <a:spcBef>
                <a:spcPts val="0"/>
              </a:spcBef>
              <a:spcAft>
                <a:spcPts val="0"/>
              </a:spcAft>
              <a:buNone/>
            </a:pPr>
            <a:r>
              <a:rPr lang="en" sz="500">
                <a:solidFill>
                  <a:srgbClr val="27374A"/>
                </a:solidFill>
                <a:latin typeface="Libre Franklin"/>
                <a:ea typeface="Libre Franklin"/>
                <a:cs typeface="Libre Franklin"/>
                <a:sym typeface="Libre Franklin"/>
              </a:rPr>
              <a:t>Discovery</a:t>
            </a:r>
            <a:endParaRPr sz="1200"/>
          </a:p>
        </p:txBody>
      </p:sp>
      <p:cxnSp>
        <p:nvCxnSpPr>
          <p:cNvPr id="367" name="Google Shape;367;p44"/>
          <p:cNvCxnSpPr/>
          <p:nvPr/>
        </p:nvCxnSpPr>
        <p:spPr>
          <a:xfrm>
            <a:off x="2082546" y="1448656"/>
            <a:ext cx="0" cy="2946900"/>
          </a:xfrm>
          <a:prstGeom prst="straightConnector1">
            <a:avLst/>
          </a:prstGeom>
          <a:noFill/>
          <a:ln w="25400" cap="flat" cmpd="sng">
            <a:solidFill>
              <a:srgbClr val="00B050"/>
            </a:solidFill>
            <a:prstDash val="solid"/>
            <a:round/>
            <a:headEnd type="none" w="sm" len="sm"/>
            <a:tailEnd type="none" w="sm" len="sm"/>
          </a:ln>
        </p:spPr>
      </p:cxnSp>
      <p:sp>
        <p:nvSpPr>
          <p:cNvPr id="368" name="Google Shape;368;p44"/>
          <p:cNvSpPr/>
          <p:nvPr/>
        </p:nvSpPr>
        <p:spPr>
          <a:xfrm>
            <a:off x="2349002" y="917544"/>
            <a:ext cx="661200" cy="295800"/>
          </a:xfrm>
          <a:prstGeom prst="wedgeRoundRectCallout">
            <a:avLst>
              <a:gd name="adj1" fmla="val -103552"/>
              <a:gd name="adj2" fmla="val 175276"/>
              <a:gd name="adj3" fmla="val 1666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b="1">
                <a:solidFill>
                  <a:schemeClr val="lt1"/>
                </a:solidFill>
                <a:latin typeface="Libre Franklin"/>
                <a:ea typeface="Libre Franklin"/>
                <a:cs typeface="Libre Franklin"/>
                <a:sym typeface="Libre Franklin"/>
              </a:rPr>
              <a:t>We are here</a:t>
            </a:r>
            <a:endParaRPr sz="900" b="1">
              <a:solidFill>
                <a:schemeClr val="lt1"/>
              </a:solidFill>
              <a:latin typeface="Libre Franklin"/>
              <a:ea typeface="Libre Franklin"/>
              <a:cs typeface="Libre Franklin"/>
              <a:sym typeface="Libre Franklin"/>
            </a:endParaRPr>
          </a:p>
        </p:txBody>
      </p:sp>
      <p:pic>
        <p:nvPicPr>
          <p:cNvPr id="369" name="Google Shape;369;p44" descr="C:\Users\nusdr\AppData\Local\Microsoft\Windows\INetCache\IE\YO3BYQ1W\117px-Bueno-verde[1].png"/>
          <p:cNvPicPr preferRelativeResize="0"/>
          <p:nvPr/>
        </p:nvPicPr>
        <p:blipFill rotWithShape="1">
          <a:blip r:embed="rId3">
            <a:alphaModFix/>
          </a:blip>
          <a:srcRect/>
          <a:stretch/>
        </p:blipFill>
        <p:spPr>
          <a:xfrm>
            <a:off x="52510" y="4002400"/>
            <a:ext cx="201492" cy="206603"/>
          </a:xfrm>
          <a:prstGeom prst="rect">
            <a:avLst/>
          </a:prstGeom>
          <a:noFill/>
          <a:ln>
            <a:noFill/>
          </a:ln>
        </p:spPr>
      </p:pic>
      <p:pic>
        <p:nvPicPr>
          <p:cNvPr id="370" name="Google Shape;370;p44" descr="C:\Users\nusdr\AppData\Local\Microsoft\Windows\INetCache\IE\YO3BYQ1W\117px-Bueno-verde[1].png"/>
          <p:cNvPicPr preferRelativeResize="0"/>
          <p:nvPr/>
        </p:nvPicPr>
        <p:blipFill rotWithShape="1">
          <a:blip r:embed="rId3">
            <a:alphaModFix/>
          </a:blip>
          <a:srcRect/>
          <a:stretch/>
        </p:blipFill>
        <p:spPr>
          <a:xfrm>
            <a:off x="39920" y="4229098"/>
            <a:ext cx="201492" cy="206603"/>
          </a:xfrm>
          <a:prstGeom prst="rect">
            <a:avLst/>
          </a:prstGeom>
          <a:noFill/>
          <a:ln>
            <a:noFill/>
          </a:ln>
        </p:spPr>
      </p:pic>
      <p:pic>
        <p:nvPicPr>
          <p:cNvPr id="371" name="Google Shape;371;p44" descr="C:\Users\nusdr\AppData\Local\Microsoft\Windows\INetCache\IE\YO3BYQ1W\117px-Bueno-verde[1].png"/>
          <p:cNvPicPr preferRelativeResize="0"/>
          <p:nvPr/>
        </p:nvPicPr>
        <p:blipFill rotWithShape="1">
          <a:blip r:embed="rId3">
            <a:alphaModFix/>
          </a:blip>
          <a:srcRect/>
          <a:stretch/>
        </p:blipFill>
        <p:spPr>
          <a:xfrm>
            <a:off x="39920" y="4475890"/>
            <a:ext cx="201492" cy="206603"/>
          </a:xfrm>
          <a:prstGeom prst="rect">
            <a:avLst/>
          </a:prstGeom>
          <a:noFill/>
          <a:ln>
            <a:noFill/>
          </a:ln>
        </p:spPr>
      </p:pic>
      <p:sp>
        <p:nvSpPr>
          <p:cNvPr id="372" name="Google Shape;372;p44"/>
          <p:cNvSpPr/>
          <p:nvPr/>
        </p:nvSpPr>
        <p:spPr>
          <a:xfrm>
            <a:off x="2229149" y="3132332"/>
            <a:ext cx="1404600" cy="5949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Socialize</a:t>
            </a:r>
            <a:endParaRPr sz="7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Refine COE model, Capability strategy,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identify projects to onboard,</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Draft Transformation Plan</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Draft Technical Design</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Refine Executive Summary</a:t>
            </a:r>
            <a:endParaRPr sz="500">
              <a:solidFill>
                <a:srgbClr val="27374A"/>
              </a:solidFill>
              <a:latin typeface="Libre Franklin"/>
              <a:ea typeface="Libre Franklin"/>
              <a:cs typeface="Libre Franklin"/>
              <a:sym typeface="Libre Franklin"/>
            </a:endParaRPr>
          </a:p>
        </p:txBody>
      </p:sp>
      <p:sp>
        <p:nvSpPr>
          <p:cNvPr id="373" name="Google Shape;373;p44"/>
          <p:cNvSpPr/>
          <p:nvPr/>
        </p:nvSpPr>
        <p:spPr>
          <a:xfrm>
            <a:off x="2936077" y="3847913"/>
            <a:ext cx="3048000" cy="3612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Onboard</a:t>
            </a:r>
            <a:endParaRPr sz="7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Identify initial set of projects to COE model</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p:nvPr/>
        </p:nvSpPr>
        <p:spPr>
          <a:xfrm>
            <a:off x="337755" y="1430601"/>
            <a:ext cx="8686500" cy="9063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dk1"/>
              </a:solidFill>
              <a:latin typeface="Libre Franklin"/>
              <a:ea typeface="Libre Franklin"/>
              <a:cs typeface="Libre Franklin"/>
              <a:sym typeface="Libre Franklin"/>
            </a:endParaRPr>
          </a:p>
        </p:txBody>
      </p:sp>
      <p:sp>
        <p:nvSpPr>
          <p:cNvPr id="379" name="Google Shape;379;p45"/>
          <p:cNvSpPr/>
          <p:nvPr/>
        </p:nvSpPr>
        <p:spPr>
          <a:xfrm>
            <a:off x="343475" y="2336751"/>
            <a:ext cx="8412600" cy="1752000"/>
          </a:xfrm>
          <a:prstGeom prst="rect">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rgbClr val="FFFFFF"/>
              </a:solidFill>
              <a:latin typeface="Karla"/>
              <a:ea typeface="Karla"/>
              <a:cs typeface="Karla"/>
              <a:sym typeface="Karla"/>
            </a:endParaRPr>
          </a:p>
        </p:txBody>
      </p:sp>
      <p:grpSp>
        <p:nvGrpSpPr>
          <p:cNvPr id="380" name="Google Shape;380;p45"/>
          <p:cNvGrpSpPr/>
          <p:nvPr/>
        </p:nvGrpSpPr>
        <p:grpSpPr>
          <a:xfrm>
            <a:off x="459161" y="1457365"/>
            <a:ext cx="8412091" cy="495750"/>
            <a:chOff x="440682" y="2185393"/>
            <a:chExt cx="11292913" cy="478200"/>
          </a:xfrm>
        </p:grpSpPr>
        <p:sp>
          <p:nvSpPr>
            <p:cNvPr id="381" name="Google Shape;381;p45"/>
            <p:cNvSpPr/>
            <p:nvPr/>
          </p:nvSpPr>
          <p:spPr>
            <a:xfrm>
              <a:off x="440695" y="2185393"/>
              <a:ext cx="11292900" cy="4782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700">
                <a:solidFill>
                  <a:srgbClr val="FFFFFF"/>
                </a:solidFill>
                <a:latin typeface="Karla"/>
                <a:ea typeface="Karla"/>
                <a:cs typeface="Karla"/>
                <a:sym typeface="Karla"/>
              </a:endParaRPr>
            </a:p>
          </p:txBody>
        </p:sp>
        <p:sp>
          <p:nvSpPr>
            <p:cNvPr id="382" name="Google Shape;382;p45"/>
            <p:cNvSpPr/>
            <p:nvPr/>
          </p:nvSpPr>
          <p:spPr>
            <a:xfrm>
              <a:off x="440682" y="2209673"/>
              <a:ext cx="2691000" cy="3432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Digital Steer Co </a:t>
              </a:r>
              <a:endParaRPr sz="1200">
                <a:solidFill>
                  <a:schemeClr val="dk1"/>
                </a:solidFill>
                <a:latin typeface="Karla"/>
                <a:ea typeface="Karla"/>
                <a:cs typeface="Karla"/>
                <a:sym typeface="Karla"/>
              </a:endParaRPr>
            </a:p>
          </p:txBody>
        </p:sp>
      </p:grpSp>
      <p:sp>
        <p:nvSpPr>
          <p:cNvPr id="383" name="Google Shape;383;p45"/>
          <p:cNvSpPr/>
          <p:nvPr/>
        </p:nvSpPr>
        <p:spPr>
          <a:xfrm>
            <a:off x="2633661" y="1511189"/>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Business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Dustin Nguyen</a:t>
            </a:r>
            <a:endParaRPr sz="700">
              <a:solidFill>
                <a:schemeClr val="dk1"/>
              </a:solidFill>
              <a:latin typeface="Karla"/>
              <a:ea typeface="Karla"/>
              <a:cs typeface="Karla"/>
              <a:sym typeface="Karla"/>
            </a:endParaRPr>
          </a:p>
        </p:txBody>
      </p:sp>
      <p:grpSp>
        <p:nvGrpSpPr>
          <p:cNvPr id="384" name="Google Shape;384;p45"/>
          <p:cNvGrpSpPr/>
          <p:nvPr/>
        </p:nvGrpSpPr>
        <p:grpSpPr>
          <a:xfrm>
            <a:off x="459160" y="807179"/>
            <a:ext cx="8412081" cy="594365"/>
            <a:chOff x="440695" y="1095851"/>
            <a:chExt cx="11292900" cy="367800"/>
          </a:xfrm>
        </p:grpSpPr>
        <p:sp>
          <p:nvSpPr>
            <p:cNvPr id="385" name="Google Shape;385;p45"/>
            <p:cNvSpPr/>
            <p:nvPr/>
          </p:nvSpPr>
          <p:spPr>
            <a:xfrm>
              <a:off x="440695" y="1095851"/>
              <a:ext cx="11292900" cy="3678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Karla"/>
                <a:ea typeface="Karla"/>
                <a:cs typeface="Karla"/>
                <a:sym typeface="Karla"/>
              </a:endParaRPr>
            </a:p>
          </p:txBody>
        </p:sp>
        <p:sp>
          <p:nvSpPr>
            <p:cNvPr id="386" name="Google Shape;386;p45"/>
            <p:cNvSpPr/>
            <p:nvPr/>
          </p:nvSpPr>
          <p:spPr>
            <a:xfrm>
              <a:off x="440695" y="1124448"/>
              <a:ext cx="3637500" cy="2640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Digital Executive Team</a:t>
              </a:r>
              <a:endParaRPr sz="1200">
                <a:solidFill>
                  <a:schemeClr val="dk1"/>
                </a:solidFill>
                <a:latin typeface="Karla"/>
                <a:ea typeface="Karla"/>
                <a:cs typeface="Karla"/>
                <a:sym typeface="Karla"/>
              </a:endParaRPr>
            </a:p>
          </p:txBody>
        </p:sp>
      </p:grpSp>
      <p:sp>
        <p:nvSpPr>
          <p:cNvPr id="387" name="Google Shape;387;p45"/>
          <p:cNvSpPr/>
          <p:nvPr/>
        </p:nvSpPr>
        <p:spPr>
          <a:xfrm>
            <a:off x="2077336" y="862236"/>
            <a:ext cx="1463100" cy="2289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PSEG –CIDO</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Zeeshan Sheikh </a:t>
            </a:r>
            <a:endParaRPr sz="700">
              <a:solidFill>
                <a:schemeClr val="dk1"/>
              </a:solidFill>
              <a:latin typeface="Karla"/>
              <a:ea typeface="Karla"/>
              <a:cs typeface="Karla"/>
              <a:sym typeface="Karla"/>
            </a:endParaRPr>
          </a:p>
        </p:txBody>
      </p:sp>
      <p:sp>
        <p:nvSpPr>
          <p:cNvPr id="388" name="Google Shape;388;p45"/>
          <p:cNvSpPr/>
          <p:nvPr/>
        </p:nvSpPr>
        <p:spPr>
          <a:xfrm>
            <a:off x="456518" y="2374614"/>
            <a:ext cx="2286000" cy="1653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1000">
                <a:solidFill>
                  <a:srgbClr val="3087D1"/>
                </a:solidFill>
                <a:latin typeface="Karla"/>
                <a:ea typeface="Karla"/>
                <a:cs typeface="Karla"/>
                <a:sym typeface="Karla"/>
              </a:rPr>
              <a:t>Enterprise Shared Services  </a:t>
            </a:r>
            <a:endParaRPr sz="1000">
              <a:solidFill>
                <a:srgbClr val="3087D1"/>
              </a:solidFill>
              <a:latin typeface="Karla"/>
              <a:ea typeface="Karla"/>
              <a:cs typeface="Karla"/>
              <a:sym typeface="Karla"/>
            </a:endParaRPr>
          </a:p>
        </p:txBody>
      </p:sp>
      <p:sp>
        <p:nvSpPr>
          <p:cNvPr id="389" name="Google Shape;389;p45"/>
          <p:cNvSpPr/>
          <p:nvPr/>
        </p:nvSpPr>
        <p:spPr>
          <a:xfrm>
            <a:off x="5212424" y="878174"/>
            <a:ext cx="1463100" cy="226200"/>
          </a:xfrm>
          <a:prstGeom prst="roundRect">
            <a:avLst>
              <a:gd name="adj" fmla="val 0"/>
            </a:avLst>
          </a:prstGeom>
          <a:solidFill>
            <a:srgbClr val="99999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SFDC</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Ahrey Smith</a:t>
            </a:r>
            <a:endParaRPr sz="700">
              <a:solidFill>
                <a:schemeClr val="dk1"/>
              </a:solidFill>
              <a:latin typeface="Karla"/>
              <a:ea typeface="Karla"/>
              <a:cs typeface="Karla"/>
              <a:sym typeface="Karla"/>
            </a:endParaRPr>
          </a:p>
        </p:txBody>
      </p:sp>
      <p:sp>
        <p:nvSpPr>
          <p:cNvPr id="390" name="Google Shape;390;p45"/>
          <p:cNvSpPr/>
          <p:nvPr/>
        </p:nvSpPr>
        <p:spPr>
          <a:xfrm>
            <a:off x="6815411" y="878174"/>
            <a:ext cx="1463100" cy="2262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Cognizant</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Prameet Jaaj</a:t>
            </a:r>
            <a:endParaRPr sz="700">
              <a:solidFill>
                <a:srgbClr val="FFFFFF"/>
              </a:solidFill>
              <a:latin typeface="Karla"/>
              <a:ea typeface="Karla"/>
              <a:cs typeface="Karla"/>
              <a:sym typeface="Karla"/>
            </a:endParaRPr>
          </a:p>
        </p:txBody>
      </p:sp>
      <p:sp>
        <p:nvSpPr>
          <p:cNvPr id="391" name="Google Shape;391;p45"/>
          <p:cNvSpPr/>
          <p:nvPr/>
        </p:nvSpPr>
        <p:spPr>
          <a:xfrm>
            <a:off x="2633661" y="1747863"/>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Program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Ken Zmyslo</a:t>
            </a:r>
            <a:endParaRPr sz="700">
              <a:solidFill>
                <a:schemeClr val="dk1"/>
              </a:solidFill>
              <a:latin typeface="Karla"/>
              <a:ea typeface="Karla"/>
              <a:cs typeface="Karla"/>
              <a:sym typeface="Karla"/>
            </a:endParaRPr>
          </a:p>
        </p:txBody>
      </p:sp>
      <p:sp>
        <p:nvSpPr>
          <p:cNvPr id="392" name="Google Shape;392;p45"/>
          <p:cNvSpPr/>
          <p:nvPr/>
        </p:nvSpPr>
        <p:spPr>
          <a:xfrm>
            <a:off x="7292261" y="1763308"/>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Various Business &amp; IT Leads, GPMs</a:t>
            </a:r>
            <a:endParaRPr sz="700">
              <a:solidFill>
                <a:srgbClr val="FFFFFF"/>
              </a:solidFill>
              <a:latin typeface="Karla"/>
              <a:ea typeface="Karla"/>
              <a:cs typeface="Karla"/>
              <a:sym typeface="Karla"/>
            </a:endParaRPr>
          </a:p>
        </p:txBody>
      </p:sp>
      <p:sp>
        <p:nvSpPr>
          <p:cNvPr id="393" name="Google Shape;393;p45"/>
          <p:cNvSpPr/>
          <p:nvPr/>
        </p:nvSpPr>
        <p:spPr>
          <a:xfrm>
            <a:off x="530636" y="2773345"/>
            <a:ext cx="7953300" cy="165300"/>
          </a:xfrm>
          <a:prstGeom prst="rect">
            <a:avLst/>
          </a:prstGeom>
          <a:solidFill>
            <a:srgbClr val="99999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chemeClr val="dk1"/>
                </a:solidFill>
                <a:latin typeface="Karla"/>
                <a:ea typeface="Karla"/>
                <a:cs typeface="Karla"/>
                <a:sym typeface="Karla"/>
              </a:rPr>
              <a:t>User Experience </a:t>
            </a:r>
            <a:endParaRPr sz="900">
              <a:solidFill>
                <a:schemeClr val="dk1"/>
              </a:solidFill>
              <a:latin typeface="Karla"/>
              <a:ea typeface="Karla"/>
              <a:cs typeface="Karla"/>
              <a:sym typeface="Karla"/>
            </a:endParaRPr>
          </a:p>
        </p:txBody>
      </p:sp>
      <p:sp>
        <p:nvSpPr>
          <p:cNvPr id="394" name="Google Shape;394;p45"/>
          <p:cNvSpPr/>
          <p:nvPr/>
        </p:nvSpPr>
        <p:spPr>
          <a:xfrm>
            <a:off x="530636" y="3196513"/>
            <a:ext cx="7953300" cy="165300"/>
          </a:xfrm>
          <a:prstGeom prst="rect">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rgbClr val="FFFFFF"/>
                </a:solidFill>
                <a:latin typeface="Karla"/>
                <a:ea typeface="Karla"/>
                <a:cs typeface="Karla"/>
                <a:sym typeface="Karla"/>
              </a:rPr>
              <a:t>Salesforce Administrator</a:t>
            </a:r>
            <a:endParaRPr sz="900">
              <a:solidFill>
                <a:srgbClr val="FFFFFF"/>
              </a:solidFill>
              <a:latin typeface="Karla"/>
              <a:ea typeface="Karla"/>
              <a:cs typeface="Karla"/>
              <a:sym typeface="Karla"/>
            </a:endParaRPr>
          </a:p>
        </p:txBody>
      </p:sp>
      <p:sp>
        <p:nvSpPr>
          <p:cNvPr id="395" name="Google Shape;395;p45"/>
          <p:cNvSpPr/>
          <p:nvPr/>
        </p:nvSpPr>
        <p:spPr>
          <a:xfrm>
            <a:off x="530636" y="3417388"/>
            <a:ext cx="7953300" cy="165300"/>
          </a:xfrm>
          <a:prstGeom prst="rect">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rgbClr val="FFFFFF"/>
                </a:solidFill>
                <a:latin typeface="Karla"/>
                <a:ea typeface="Karla"/>
                <a:cs typeface="Karla"/>
                <a:sym typeface="Karla"/>
              </a:rPr>
              <a:t>Infrastructure </a:t>
            </a:r>
            <a:endParaRPr sz="900">
              <a:solidFill>
                <a:srgbClr val="FFFFFF"/>
              </a:solidFill>
              <a:latin typeface="Karla"/>
              <a:ea typeface="Karla"/>
              <a:cs typeface="Karla"/>
              <a:sym typeface="Karla"/>
            </a:endParaRPr>
          </a:p>
        </p:txBody>
      </p:sp>
      <p:sp>
        <p:nvSpPr>
          <p:cNvPr id="396" name="Google Shape;396;p45"/>
          <p:cNvSpPr/>
          <p:nvPr/>
        </p:nvSpPr>
        <p:spPr>
          <a:xfrm>
            <a:off x="530636" y="3618557"/>
            <a:ext cx="7953300" cy="165300"/>
          </a:xfrm>
          <a:prstGeom prst="rect">
            <a:avLst/>
          </a:prstGeom>
          <a:solidFill>
            <a:srgbClr val="27587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a:solidFill>
                  <a:srgbClr val="FFFFFF"/>
                </a:solidFill>
                <a:latin typeface="Karla"/>
                <a:ea typeface="Karla"/>
                <a:cs typeface="Karla"/>
                <a:sym typeface="Karla"/>
              </a:rPr>
              <a:t>Data Architecture </a:t>
            </a:r>
            <a:endParaRPr sz="1400">
              <a:solidFill>
                <a:schemeClr val="dk1"/>
              </a:solidFill>
              <a:latin typeface="Karla"/>
              <a:ea typeface="Karla"/>
              <a:cs typeface="Karla"/>
              <a:sym typeface="Karla"/>
            </a:endParaRPr>
          </a:p>
        </p:txBody>
      </p:sp>
      <p:sp>
        <p:nvSpPr>
          <p:cNvPr id="397" name="Google Shape;397;p45"/>
          <p:cNvSpPr/>
          <p:nvPr/>
        </p:nvSpPr>
        <p:spPr>
          <a:xfrm>
            <a:off x="285075" y="4229100"/>
            <a:ext cx="887100" cy="225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chemeClr val="dk1"/>
                </a:solidFill>
                <a:latin typeface="Karla"/>
                <a:ea typeface="Karla"/>
                <a:cs typeface="Karla"/>
                <a:sym typeface="Karla"/>
              </a:rPr>
              <a:t>SFDC (Incl. Mulesoft)</a:t>
            </a:r>
            <a:endParaRPr sz="900">
              <a:solidFill>
                <a:schemeClr val="dk1"/>
              </a:solidFill>
              <a:latin typeface="Karla"/>
              <a:ea typeface="Karla"/>
              <a:cs typeface="Karla"/>
              <a:sym typeface="Karla"/>
            </a:endParaRPr>
          </a:p>
        </p:txBody>
      </p:sp>
      <p:grpSp>
        <p:nvGrpSpPr>
          <p:cNvPr id="398" name="Google Shape;398;p45"/>
          <p:cNvGrpSpPr/>
          <p:nvPr/>
        </p:nvGrpSpPr>
        <p:grpSpPr>
          <a:xfrm>
            <a:off x="459160" y="2003472"/>
            <a:ext cx="8412081" cy="282838"/>
            <a:chOff x="440695" y="1095851"/>
            <a:chExt cx="11292900" cy="367800"/>
          </a:xfrm>
        </p:grpSpPr>
        <p:sp>
          <p:nvSpPr>
            <p:cNvPr id="399" name="Google Shape;399;p45"/>
            <p:cNvSpPr/>
            <p:nvPr/>
          </p:nvSpPr>
          <p:spPr>
            <a:xfrm>
              <a:off x="440695" y="1095851"/>
              <a:ext cx="11292900" cy="3678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Karla"/>
                <a:ea typeface="Karla"/>
                <a:cs typeface="Karla"/>
                <a:sym typeface="Karla"/>
              </a:endParaRPr>
            </a:p>
          </p:txBody>
        </p:sp>
        <p:sp>
          <p:nvSpPr>
            <p:cNvPr id="400" name="Google Shape;400;p45"/>
            <p:cNvSpPr/>
            <p:nvPr/>
          </p:nvSpPr>
          <p:spPr>
            <a:xfrm>
              <a:off x="440695" y="1124448"/>
              <a:ext cx="3637500" cy="2640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Solutioning Team </a:t>
              </a:r>
              <a:endParaRPr sz="1200">
                <a:solidFill>
                  <a:schemeClr val="dk1"/>
                </a:solidFill>
                <a:latin typeface="Karla"/>
                <a:ea typeface="Karla"/>
                <a:cs typeface="Karla"/>
                <a:sym typeface="Karla"/>
              </a:endParaRPr>
            </a:p>
          </p:txBody>
        </p:sp>
      </p:grpSp>
      <p:sp>
        <p:nvSpPr>
          <p:cNvPr id="401" name="Google Shape;401;p45"/>
          <p:cNvSpPr/>
          <p:nvPr/>
        </p:nvSpPr>
        <p:spPr>
          <a:xfrm>
            <a:off x="1979711" y="2075035"/>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Architects</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(Above)</a:t>
            </a:r>
            <a:endParaRPr sz="700">
              <a:solidFill>
                <a:schemeClr val="dk1"/>
              </a:solidFill>
              <a:latin typeface="Karla"/>
              <a:ea typeface="Karla"/>
              <a:cs typeface="Karla"/>
              <a:sym typeface="Karla"/>
            </a:endParaRPr>
          </a:p>
        </p:txBody>
      </p:sp>
      <p:sp>
        <p:nvSpPr>
          <p:cNvPr id="402" name="Google Shape;402;p45"/>
          <p:cNvSpPr/>
          <p:nvPr/>
        </p:nvSpPr>
        <p:spPr>
          <a:xfrm>
            <a:off x="3540436" y="2077982"/>
            <a:ext cx="30030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Team determined based on solution - Flex Hours</a:t>
            </a:r>
            <a:endParaRPr sz="700">
              <a:solidFill>
                <a:schemeClr val="dk1"/>
              </a:solidFill>
              <a:latin typeface="Karla"/>
              <a:ea typeface="Karla"/>
              <a:cs typeface="Karla"/>
              <a:sym typeface="Karla"/>
            </a:endParaRPr>
          </a:p>
        </p:txBody>
      </p:sp>
      <p:cxnSp>
        <p:nvCxnSpPr>
          <p:cNvPr id="403" name="Google Shape;403;p45"/>
          <p:cNvCxnSpPr/>
          <p:nvPr/>
        </p:nvCxnSpPr>
        <p:spPr>
          <a:xfrm flipH="1">
            <a:off x="264161" y="1009157"/>
            <a:ext cx="23700" cy="3021300"/>
          </a:xfrm>
          <a:prstGeom prst="straightConnector1">
            <a:avLst/>
          </a:prstGeom>
          <a:noFill/>
          <a:ln w="38100" cap="flat" cmpd="sng">
            <a:solidFill>
              <a:schemeClr val="dk2"/>
            </a:solidFill>
            <a:prstDash val="solid"/>
            <a:round/>
            <a:headEnd type="none" w="sm" len="sm"/>
            <a:tailEnd type="stealth" w="med" len="med"/>
          </a:ln>
          <a:effectLst>
            <a:outerShdw blurRad="57150" dist="19050" dir="5400000" algn="bl" rotWithShape="0">
              <a:srgbClr val="000000">
                <a:alpha val="26670"/>
              </a:srgbClr>
            </a:outerShdw>
          </a:effectLst>
        </p:spPr>
      </p:cxnSp>
      <p:sp>
        <p:nvSpPr>
          <p:cNvPr id="404" name="Google Shape;404;p45"/>
          <p:cNvSpPr txBox="1"/>
          <p:nvPr/>
        </p:nvSpPr>
        <p:spPr>
          <a:xfrm rot="-5400000">
            <a:off x="-555314" y="1309401"/>
            <a:ext cx="1389900" cy="266400"/>
          </a:xfrm>
          <a:prstGeom prst="rect">
            <a:avLst/>
          </a:prstGeom>
          <a:noFill/>
          <a:ln>
            <a:noFill/>
          </a:ln>
          <a:effectLst>
            <a:outerShdw blurRad="57150" dist="19050" dir="5400000" algn="bl" rotWithShape="0">
              <a:srgbClr val="000000">
                <a:alpha val="26670"/>
              </a:srgbClr>
            </a:outerShdw>
          </a:effectLst>
        </p:spPr>
        <p:txBody>
          <a:bodyPr spcFirstLastPara="1" wrap="square" lIns="91425" tIns="91425" rIns="91425" bIns="91425" anchor="t" anchorCtr="0">
            <a:noAutofit/>
          </a:bodyPr>
          <a:lstStyle/>
          <a:p>
            <a:pPr marL="0" marR="0" lvl="0" indent="0" algn="l" rtl="0">
              <a:spcBef>
                <a:spcPts val="0"/>
              </a:spcBef>
              <a:spcAft>
                <a:spcPts val="0"/>
              </a:spcAft>
              <a:buNone/>
            </a:pPr>
            <a:r>
              <a:rPr lang="en" sz="1000">
                <a:solidFill>
                  <a:schemeClr val="dk1"/>
                </a:solidFill>
                <a:latin typeface="Roboto Light"/>
                <a:ea typeface="Roboto Light"/>
                <a:cs typeface="Roboto Light"/>
                <a:sym typeface="Roboto Light"/>
              </a:rPr>
              <a:t>Strategy and Priority</a:t>
            </a:r>
            <a:endParaRPr sz="1000">
              <a:solidFill>
                <a:schemeClr val="dk1"/>
              </a:solidFill>
              <a:latin typeface="Roboto Light"/>
              <a:ea typeface="Roboto Light"/>
              <a:cs typeface="Roboto Light"/>
              <a:sym typeface="Roboto Light"/>
            </a:endParaRPr>
          </a:p>
        </p:txBody>
      </p:sp>
      <p:sp>
        <p:nvSpPr>
          <p:cNvPr id="405" name="Google Shape;405;p45"/>
          <p:cNvSpPr/>
          <p:nvPr/>
        </p:nvSpPr>
        <p:spPr>
          <a:xfrm>
            <a:off x="530636" y="2984929"/>
            <a:ext cx="7953300" cy="165300"/>
          </a:xfrm>
          <a:prstGeom prst="rect">
            <a:avLst/>
          </a:prstGeom>
          <a:solidFill>
            <a:srgbClr val="27587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a:solidFill>
                  <a:srgbClr val="FFFFFF"/>
                </a:solidFill>
                <a:latin typeface="Karla"/>
                <a:ea typeface="Karla"/>
                <a:cs typeface="Karla"/>
                <a:sym typeface="Karla"/>
              </a:rPr>
              <a:t>DevOps </a:t>
            </a:r>
            <a:endParaRPr sz="1000">
              <a:solidFill>
                <a:srgbClr val="FFFFFF"/>
              </a:solidFill>
              <a:latin typeface="Karla"/>
              <a:ea typeface="Karla"/>
              <a:cs typeface="Karla"/>
              <a:sym typeface="Karla"/>
            </a:endParaRPr>
          </a:p>
        </p:txBody>
      </p:sp>
      <p:sp>
        <p:nvSpPr>
          <p:cNvPr id="406" name="Google Shape;406;p45"/>
          <p:cNvSpPr txBox="1"/>
          <p:nvPr/>
        </p:nvSpPr>
        <p:spPr>
          <a:xfrm rot="-5400000">
            <a:off x="-434864" y="3233713"/>
            <a:ext cx="1156800" cy="274200"/>
          </a:xfrm>
          <a:prstGeom prst="rect">
            <a:avLst/>
          </a:prstGeom>
          <a:noFill/>
          <a:ln>
            <a:noFill/>
          </a:ln>
          <a:effectLst>
            <a:outerShdw blurRad="57150" dist="19050" dir="5400000" algn="bl" rotWithShape="0">
              <a:srgbClr val="000000">
                <a:alpha val="26670"/>
              </a:srgbClr>
            </a:outerShdw>
          </a:effectLst>
        </p:spPr>
        <p:txBody>
          <a:bodyPr spcFirstLastPara="1" wrap="square" lIns="91425" tIns="91425" rIns="91425" bIns="91425" anchor="t" anchorCtr="0">
            <a:noAutofit/>
          </a:bodyPr>
          <a:lstStyle/>
          <a:p>
            <a:pPr marL="0" marR="0" lvl="0" indent="0" algn="l" rtl="0">
              <a:spcBef>
                <a:spcPts val="0"/>
              </a:spcBef>
              <a:spcAft>
                <a:spcPts val="0"/>
              </a:spcAft>
              <a:buNone/>
            </a:pPr>
            <a:r>
              <a:rPr lang="en" sz="1000">
                <a:solidFill>
                  <a:schemeClr val="dk1"/>
                </a:solidFill>
                <a:latin typeface="Roboto Light"/>
                <a:ea typeface="Roboto Light"/>
                <a:cs typeface="Roboto Light"/>
                <a:sym typeface="Roboto Light"/>
              </a:rPr>
              <a:t>Doing / Executing</a:t>
            </a:r>
            <a:endParaRPr sz="1000">
              <a:solidFill>
                <a:schemeClr val="dk1"/>
              </a:solidFill>
              <a:latin typeface="Roboto Light"/>
              <a:ea typeface="Roboto Light"/>
              <a:cs typeface="Roboto Light"/>
              <a:sym typeface="Roboto Light"/>
            </a:endParaRPr>
          </a:p>
        </p:txBody>
      </p:sp>
      <p:sp>
        <p:nvSpPr>
          <p:cNvPr id="407" name="Google Shape;407;p45"/>
          <p:cNvSpPr/>
          <p:nvPr/>
        </p:nvSpPr>
        <p:spPr>
          <a:xfrm>
            <a:off x="4186519" y="1511189"/>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MuleSoft Prog.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Umesh Ranganathan</a:t>
            </a:r>
            <a:endParaRPr sz="700">
              <a:solidFill>
                <a:schemeClr val="dk1"/>
              </a:solidFill>
              <a:latin typeface="Karla"/>
              <a:ea typeface="Karla"/>
              <a:cs typeface="Karla"/>
              <a:sym typeface="Karla"/>
            </a:endParaRPr>
          </a:p>
        </p:txBody>
      </p:sp>
      <p:sp>
        <p:nvSpPr>
          <p:cNvPr id="408" name="Google Shape;408;p45"/>
          <p:cNvSpPr/>
          <p:nvPr/>
        </p:nvSpPr>
        <p:spPr>
          <a:xfrm>
            <a:off x="530636" y="3819726"/>
            <a:ext cx="7953300" cy="165300"/>
          </a:xfrm>
          <a:prstGeom prst="rect">
            <a:avLst/>
          </a:prstGeom>
          <a:solidFill>
            <a:srgbClr val="99999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dirty="0">
                <a:solidFill>
                  <a:schemeClr val="dk1"/>
                </a:solidFill>
                <a:latin typeface="Karla"/>
                <a:ea typeface="Karla"/>
                <a:cs typeface="Karla"/>
                <a:sym typeface="Karla"/>
              </a:rPr>
              <a:t>Integration (C4E)</a:t>
            </a:r>
            <a:endParaRPr sz="1400" dirty="0">
              <a:solidFill>
                <a:schemeClr val="dk1"/>
              </a:solidFill>
              <a:latin typeface="Karla"/>
              <a:ea typeface="Karla"/>
              <a:cs typeface="Karla"/>
              <a:sym typeface="Karla"/>
            </a:endParaRPr>
          </a:p>
        </p:txBody>
      </p:sp>
      <p:grpSp>
        <p:nvGrpSpPr>
          <p:cNvPr id="409" name="Google Shape;409;p45"/>
          <p:cNvGrpSpPr/>
          <p:nvPr/>
        </p:nvGrpSpPr>
        <p:grpSpPr>
          <a:xfrm>
            <a:off x="4390908" y="2432132"/>
            <a:ext cx="1252800" cy="1627163"/>
            <a:chOff x="4275172" y="2313300"/>
            <a:chExt cx="1252800" cy="2169550"/>
          </a:xfrm>
        </p:grpSpPr>
        <p:sp>
          <p:nvSpPr>
            <p:cNvPr id="410" name="Google Shape;410;p45"/>
            <p:cNvSpPr/>
            <p:nvPr/>
          </p:nvSpPr>
          <p:spPr>
            <a:xfrm>
              <a:off x="4275172" y="2313300"/>
              <a:ext cx="1252800" cy="3159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rgbClr val="FFFFFF"/>
                  </a:solidFill>
                  <a:latin typeface="Karla"/>
                  <a:ea typeface="Karla"/>
                  <a:cs typeface="Karla"/>
                  <a:sym typeface="Karla"/>
                </a:rPr>
                <a:t>Salesforce Project</a:t>
              </a:r>
              <a:endParaRPr sz="800">
                <a:solidFill>
                  <a:srgbClr val="FFFFFF"/>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 1*</a:t>
              </a:r>
              <a:endParaRPr sz="800">
                <a:solidFill>
                  <a:srgbClr val="FFFFFF"/>
                </a:solidFill>
                <a:latin typeface="Karla"/>
                <a:ea typeface="Karla"/>
                <a:cs typeface="Karla"/>
                <a:sym typeface="Karla"/>
              </a:endParaRPr>
            </a:p>
          </p:txBody>
        </p:sp>
        <p:sp>
          <p:nvSpPr>
            <p:cNvPr id="411" name="Google Shape;411;p45"/>
            <p:cNvSpPr/>
            <p:nvPr/>
          </p:nvSpPr>
          <p:spPr>
            <a:xfrm>
              <a:off x="4275172" y="2699050"/>
              <a:ext cx="1252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b="1">
                  <a:solidFill>
                    <a:srgbClr val="FFFFFF"/>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Project Manager 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Technical Architect</a:t>
              </a:r>
              <a:endParaRPr sz="800">
                <a:solidFill>
                  <a:srgbClr val="FFFFFF"/>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Developers/QA</a:t>
              </a:r>
              <a:endParaRPr sz="800">
                <a:solidFill>
                  <a:srgbClr val="FFFFFF"/>
                </a:solidFill>
                <a:latin typeface="Karla"/>
                <a:ea typeface="Karla"/>
                <a:cs typeface="Karla"/>
                <a:sym typeface="Karla"/>
              </a:endParaRPr>
            </a:p>
            <a:p>
              <a:pPr marL="0" marR="0" lvl="0" indent="0" algn="ctr" rtl="0">
                <a:spcBef>
                  <a:spcPts val="0"/>
                </a:spcBef>
                <a:spcAft>
                  <a:spcPts val="0"/>
                </a:spcAft>
                <a:buNone/>
              </a:pPr>
              <a:endParaRPr sz="600">
                <a:solidFill>
                  <a:srgbClr val="FFFFFF"/>
                </a:solidFill>
                <a:latin typeface="Karla"/>
                <a:ea typeface="Karla"/>
                <a:cs typeface="Karla"/>
                <a:sym typeface="Karla"/>
              </a:endParaRPr>
            </a:p>
            <a:p>
              <a:pPr marL="0" marR="0" lvl="0" indent="0" algn="l" rtl="0">
                <a:spcBef>
                  <a:spcPts val="0"/>
                </a:spcBef>
                <a:spcAft>
                  <a:spcPts val="0"/>
                </a:spcAft>
                <a:buNone/>
              </a:pPr>
              <a:endParaRPr sz="600" b="1" i="1">
                <a:solidFill>
                  <a:srgbClr val="FFFFFF"/>
                </a:solidFill>
                <a:latin typeface="Karla"/>
                <a:ea typeface="Karla"/>
                <a:cs typeface="Karla"/>
                <a:sym typeface="Karla"/>
              </a:endParaRPr>
            </a:p>
            <a:p>
              <a:pPr marL="0" marR="0" lvl="0" indent="0" algn="l" rtl="0">
                <a:spcBef>
                  <a:spcPts val="0"/>
                </a:spcBef>
                <a:spcAft>
                  <a:spcPts val="0"/>
                </a:spcAft>
                <a:buNone/>
              </a:pPr>
              <a:r>
                <a:rPr lang="en" sz="600" b="1" i="1">
                  <a:solidFill>
                    <a:srgbClr val="FFFFFF"/>
                  </a:solidFill>
                  <a:latin typeface="Karla"/>
                  <a:ea typeface="Karla"/>
                  <a:cs typeface="Karla"/>
                  <a:sym typeface="Karla"/>
                </a:rPr>
                <a:t>Combination of PSEG and Cognizant. SFDC can engage need basis </a:t>
              </a:r>
              <a:endParaRPr sz="600" b="1" i="1">
                <a:solidFill>
                  <a:srgbClr val="FFFFFF"/>
                </a:solidFill>
                <a:latin typeface="Karla"/>
                <a:ea typeface="Karla"/>
                <a:cs typeface="Karla"/>
                <a:sym typeface="Karla"/>
              </a:endParaRPr>
            </a:p>
          </p:txBody>
        </p:sp>
      </p:grpSp>
      <p:grpSp>
        <p:nvGrpSpPr>
          <p:cNvPr id="412" name="Google Shape;412;p45"/>
          <p:cNvGrpSpPr/>
          <p:nvPr/>
        </p:nvGrpSpPr>
        <p:grpSpPr>
          <a:xfrm>
            <a:off x="5701911" y="2432132"/>
            <a:ext cx="1249800" cy="1619663"/>
            <a:chOff x="5586175" y="2313300"/>
            <a:chExt cx="1249800" cy="2159550"/>
          </a:xfrm>
        </p:grpSpPr>
        <p:sp>
          <p:nvSpPr>
            <p:cNvPr id="413" name="Google Shape;413;p45"/>
            <p:cNvSpPr/>
            <p:nvPr/>
          </p:nvSpPr>
          <p:spPr>
            <a:xfrm>
              <a:off x="5586175" y="2313300"/>
              <a:ext cx="1249800" cy="3159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chemeClr val="lt1"/>
                  </a:solidFill>
                  <a:latin typeface="Karla"/>
                  <a:ea typeface="Karla"/>
                  <a:cs typeface="Karla"/>
                  <a:sym typeface="Karla"/>
                </a:rPr>
                <a:t>Salesforce Project 2*</a:t>
              </a:r>
              <a:endParaRPr sz="800">
                <a:solidFill>
                  <a:srgbClr val="FFFFFF"/>
                </a:solidFill>
                <a:latin typeface="Karla"/>
                <a:ea typeface="Karla"/>
                <a:cs typeface="Karla"/>
                <a:sym typeface="Karla"/>
              </a:endParaRPr>
            </a:p>
          </p:txBody>
        </p:sp>
        <p:sp>
          <p:nvSpPr>
            <p:cNvPr id="414" name="Google Shape;414;p45"/>
            <p:cNvSpPr/>
            <p:nvPr/>
          </p:nvSpPr>
          <p:spPr>
            <a:xfrm>
              <a:off x="5586175" y="2689050"/>
              <a:ext cx="1249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endParaRPr sz="800" b="1">
                <a:solidFill>
                  <a:schemeClr val="lt1"/>
                </a:solidFill>
                <a:latin typeface="Karla"/>
                <a:ea typeface="Karla"/>
                <a:cs typeface="Karla"/>
                <a:sym typeface="Karla"/>
              </a:endParaRPr>
            </a:p>
            <a:p>
              <a:pPr marL="0" marR="0" lvl="0" indent="0" algn="ctr" rtl="0">
                <a:spcBef>
                  <a:spcPts val="0"/>
                </a:spcBef>
                <a:spcAft>
                  <a:spcPts val="0"/>
                </a:spcAft>
                <a:buNone/>
              </a:pPr>
              <a:r>
                <a:rPr lang="en" sz="800" b="1">
                  <a:solidFill>
                    <a:schemeClr val="lt1"/>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Project Manager</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Technical Architect</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Developers/QA</a:t>
              </a:r>
              <a:endParaRPr sz="800">
                <a:solidFill>
                  <a:schemeClr val="lt1"/>
                </a:solidFill>
                <a:latin typeface="Karla"/>
                <a:ea typeface="Karla"/>
                <a:cs typeface="Karla"/>
                <a:sym typeface="Karla"/>
              </a:endParaRPr>
            </a:p>
            <a:p>
              <a:pPr marL="0" marR="0" lvl="0" indent="0" algn="ctr" rtl="0">
                <a:spcBef>
                  <a:spcPts val="0"/>
                </a:spcBef>
                <a:spcAft>
                  <a:spcPts val="0"/>
                </a:spcAft>
                <a:buNone/>
              </a:pPr>
              <a:endParaRPr sz="600">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a:p>
              <a:pPr marL="0" marR="0" lvl="0" indent="0" algn="l" rtl="0">
                <a:spcBef>
                  <a:spcPts val="0"/>
                </a:spcBef>
                <a:spcAft>
                  <a:spcPts val="0"/>
                </a:spcAft>
                <a:buNone/>
              </a:pPr>
              <a:r>
                <a:rPr lang="en" sz="600" b="1" i="1">
                  <a:solidFill>
                    <a:schemeClr val="lt1"/>
                  </a:solidFill>
                  <a:latin typeface="Karla"/>
                  <a:ea typeface="Karla"/>
                  <a:cs typeface="Karla"/>
                  <a:sym typeface="Karla"/>
                </a:rPr>
                <a:t>Combination of PSEG and Cognizant. SFDC can engage need basis </a:t>
              </a:r>
              <a:endParaRPr sz="600" b="1" i="1">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p:txBody>
        </p:sp>
      </p:grpSp>
      <p:grpSp>
        <p:nvGrpSpPr>
          <p:cNvPr id="415" name="Google Shape;415;p45"/>
          <p:cNvGrpSpPr/>
          <p:nvPr/>
        </p:nvGrpSpPr>
        <p:grpSpPr>
          <a:xfrm>
            <a:off x="6990586" y="2432132"/>
            <a:ext cx="1249800" cy="1619663"/>
            <a:chOff x="6874850" y="2084700"/>
            <a:chExt cx="1249800" cy="2159550"/>
          </a:xfrm>
        </p:grpSpPr>
        <p:sp>
          <p:nvSpPr>
            <p:cNvPr id="416" name="Google Shape;416;p45"/>
            <p:cNvSpPr/>
            <p:nvPr/>
          </p:nvSpPr>
          <p:spPr>
            <a:xfrm>
              <a:off x="6874850" y="2084700"/>
              <a:ext cx="1249800" cy="3300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chemeClr val="lt1"/>
                  </a:solidFill>
                  <a:latin typeface="Karla"/>
                  <a:ea typeface="Karla"/>
                  <a:cs typeface="Karla"/>
                  <a:sym typeface="Karla"/>
                </a:rPr>
                <a:t>Salesforce Project N*</a:t>
              </a:r>
              <a:endParaRPr sz="800">
                <a:solidFill>
                  <a:srgbClr val="FFFFFF"/>
                </a:solidFill>
                <a:latin typeface="Karla"/>
                <a:ea typeface="Karla"/>
                <a:cs typeface="Karla"/>
                <a:sym typeface="Karla"/>
              </a:endParaRPr>
            </a:p>
          </p:txBody>
        </p:sp>
        <p:sp>
          <p:nvSpPr>
            <p:cNvPr id="417" name="Google Shape;417;p45"/>
            <p:cNvSpPr/>
            <p:nvPr/>
          </p:nvSpPr>
          <p:spPr>
            <a:xfrm>
              <a:off x="6874850" y="2460450"/>
              <a:ext cx="1249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endParaRPr sz="800" b="1">
                <a:solidFill>
                  <a:schemeClr val="lt1"/>
                </a:solidFill>
                <a:latin typeface="Karla"/>
                <a:ea typeface="Karla"/>
                <a:cs typeface="Karla"/>
                <a:sym typeface="Karla"/>
              </a:endParaRPr>
            </a:p>
            <a:p>
              <a:pPr marL="0" marR="0" lvl="0" indent="0" algn="ctr" rtl="0">
                <a:spcBef>
                  <a:spcPts val="0"/>
                </a:spcBef>
                <a:spcAft>
                  <a:spcPts val="0"/>
                </a:spcAft>
                <a:buNone/>
              </a:pPr>
              <a:r>
                <a:rPr lang="en" sz="800" b="1">
                  <a:solidFill>
                    <a:schemeClr val="lt1"/>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Project Manager 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Technical Architect</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Developers/QA</a:t>
              </a:r>
              <a:endParaRPr sz="800">
                <a:solidFill>
                  <a:schemeClr val="lt1"/>
                </a:solidFill>
                <a:latin typeface="Karla"/>
                <a:ea typeface="Karla"/>
                <a:cs typeface="Karla"/>
                <a:sym typeface="Karla"/>
              </a:endParaRPr>
            </a:p>
            <a:p>
              <a:pPr marL="0" marR="0" lvl="0" indent="0" algn="ctr" rtl="0">
                <a:spcBef>
                  <a:spcPts val="0"/>
                </a:spcBef>
                <a:spcAft>
                  <a:spcPts val="0"/>
                </a:spcAft>
                <a:buNone/>
              </a:pPr>
              <a:endParaRPr sz="600">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a:p>
              <a:pPr marL="0" marR="0" lvl="0" indent="0" algn="l" rtl="0">
                <a:spcBef>
                  <a:spcPts val="0"/>
                </a:spcBef>
                <a:spcAft>
                  <a:spcPts val="0"/>
                </a:spcAft>
                <a:buNone/>
              </a:pPr>
              <a:r>
                <a:rPr lang="en" sz="600" b="1" i="1">
                  <a:solidFill>
                    <a:schemeClr val="lt1"/>
                  </a:solidFill>
                  <a:latin typeface="Karla"/>
                  <a:ea typeface="Karla"/>
                  <a:cs typeface="Karla"/>
                  <a:sym typeface="Karla"/>
                </a:rPr>
                <a:t>Combination of PSEG and Cognizant. SFDC can engage need basis </a:t>
              </a:r>
              <a:endParaRPr sz="600" b="1" i="1">
                <a:solidFill>
                  <a:schemeClr val="lt1"/>
                </a:solidFill>
                <a:latin typeface="Karla"/>
                <a:ea typeface="Karla"/>
                <a:cs typeface="Karla"/>
                <a:sym typeface="Karla"/>
              </a:endParaRPr>
            </a:p>
            <a:p>
              <a:pPr marL="0" marR="0" lvl="0" indent="0" algn="ctr" rtl="0">
                <a:spcBef>
                  <a:spcPts val="0"/>
                </a:spcBef>
                <a:spcAft>
                  <a:spcPts val="0"/>
                </a:spcAft>
                <a:buNone/>
              </a:pPr>
              <a:endParaRPr sz="800" b="1">
                <a:solidFill>
                  <a:srgbClr val="FFFFFF"/>
                </a:solidFill>
                <a:latin typeface="Karla"/>
                <a:ea typeface="Karla"/>
                <a:cs typeface="Karla"/>
                <a:sym typeface="Karla"/>
              </a:endParaRPr>
            </a:p>
          </p:txBody>
        </p:sp>
      </p:grpSp>
      <p:sp>
        <p:nvSpPr>
          <p:cNvPr id="418" name="Google Shape;418;p45"/>
          <p:cNvSpPr/>
          <p:nvPr/>
        </p:nvSpPr>
        <p:spPr>
          <a:xfrm>
            <a:off x="4186511" y="1747863"/>
            <a:ext cx="1463100" cy="177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Industry  SME</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Chethan Ram</a:t>
            </a:r>
            <a:endParaRPr sz="700">
              <a:solidFill>
                <a:srgbClr val="FFFFFF"/>
              </a:solidFill>
              <a:latin typeface="Karla"/>
              <a:ea typeface="Karla"/>
              <a:cs typeface="Karla"/>
              <a:sym typeface="Karla"/>
            </a:endParaRPr>
          </a:p>
        </p:txBody>
      </p:sp>
      <p:sp>
        <p:nvSpPr>
          <p:cNvPr id="419" name="Google Shape;419;p45"/>
          <p:cNvSpPr/>
          <p:nvPr/>
        </p:nvSpPr>
        <p:spPr>
          <a:xfrm>
            <a:off x="2027375" y="4229100"/>
            <a:ext cx="563700" cy="225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rgbClr val="FFFFFF"/>
                </a:solidFill>
                <a:latin typeface="Karla"/>
                <a:ea typeface="Karla"/>
                <a:cs typeface="Karla"/>
                <a:sym typeface="Karla"/>
              </a:rPr>
              <a:t>PSEG</a:t>
            </a:r>
            <a:endParaRPr sz="900">
              <a:solidFill>
                <a:srgbClr val="FFFFFF"/>
              </a:solidFill>
              <a:latin typeface="Karla"/>
              <a:ea typeface="Karla"/>
              <a:cs typeface="Karla"/>
              <a:sym typeface="Karla"/>
            </a:endParaRPr>
          </a:p>
        </p:txBody>
      </p:sp>
      <p:sp>
        <p:nvSpPr>
          <p:cNvPr id="420" name="Google Shape;420;p45"/>
          <p:cNvSpPr/>
          <p:nvPr/>
        </p:nvSpPr>
        <p:spPr>
          <a:xfrm>
            <a:off x="1238000" y="4229100"/>
            <a:ext cx="723600" cy="225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rgbClr val="FFFFFF"/>
                </a:solidFill>
                <a:latin typeface="Karla"/>
                <a:ea typeface="Karla"/>
                <a:cs typeface="Karla"/>
                <a:sym typeface="Karla"/>
              </a:rPr>
              <a:t>Cognizant</a:t>
            </a:r>
            <a:endParaRPr sz="900">
              <a:solidFill>
                <a:srgbClr val="FFFFFF"/>
              </a:solidFill>
              <a:latin typeface="Karla"/>
              <a:ea typeface="Karla"/>
              <a:cs typeface="Karla"/>
              <a:sym typeface="Karla"/>
            </a:endParaRPr>
          </a:p>
        </p:txBody>
      </p:sp>
      <p:sp>
        <p:nvSpPr>
          <p:cNvPr id="421" name="Google Shape;421;p45"/>
          <p:cNvSpPr/>
          <p:nvPr/>
        </p:nvSpPr>
        <p:spPr>
          <a:xfrm>
            <a:off x="6717978" y="2081405"/>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Change Management </a:t>
            </a:r>
            <a:endParaRPr sz="700">
              <a:solidFill>
                <a:srgbClr val="FFFFFF"/>
              </a:solidFill>
              <a:latin typeface="Karla"/>
              <a:ea typeface="Karla"/>
              <a:cs typeface="Karla"/>
              <a:sym typeface="Karla"/>
            </a:endParaRPr>
          </a:p>
        </p:txBody>
      </p:sp>
      <p:sp>
        <p:nvSpPr>
          <p:cNvPr id="422" name="Google Shape;422;p45"/>
          <p:cNvSpPr/>
          <p:nvPr/>
        </p:nvSpPr>
        <p:spPr>
          <a:xfrm>
            <a:off x="5739374" y="1511189"/>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Enterprise Architects</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TBH</a:t>
            </a:r>
            <a:endParaRPr sz="700">
              <a:solidFill>
                <a:srgbClr val="FFFFFF"/>
              </a:solidFill>
              <a:latin typeface="Karla"/>
              <a:ea typeface="Karla"/>
              <a:cs typeface="Karla"/>
              <a:sym typeface="Karla"/>
            </a:endParaRPr>
          </a:p>
        </p:txBody>
      </p:sp>
      <p:sp>
        <p:nvSpPr>
          <p:cNvPr id="423" name="Google Shape;423;p45"/>
          <p:cNvSpPr/>
          <p:nvPr/>
        </p:nvSpPr>
        <p:spPr>
          <a:xfrm>
            <a:off x="5739386" y="1757313"/>
            <a:ext cx="1463100" cy="177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Solution Architect</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chemeClr val="lt1"/>
                </a:solidFill>
                <a:latin typeface="Karla"/>
                <a:ea typeface="Karla"/>
                <a:cs typeface="Karla"/>
                <a:sym typeface="Karla"/>
              </a:rPr>
              <a:t>Richard Maddela </a:t>
            </a:r>
            <a:r>
              <a:rPr lang="en" sz="700">
                <a:solidFill>
                  <a:srgbClr val="FFFFFF"/>
                </a:solidFill>
                <a:latin typeface="Karla"/>
                <a:ea typeface="Karla"/>
                <a:cs typeface="Karla"/>
                <a:sym typeface="Karla"/>
              </a:rPr>
              <a:t> </a:t>
            </a:r>
            <a:endParaRPr sz="700">
              <a:solidFill>
                <a:srgbClr val="FFFFFF"/>
              </a:solidFill>
              <a:latin typeface="Karla"/>
              <a:ea typeface="Karla"/>
              <a:cs typeface="Karla"/>
              <a:sym typeface="Karla"/>
            </a:endParaRPr>
          </a:p>
        </p:txBody>
      </p:sp>
      <p:sp>
        <p:nvSpPr>
          <p:cNvPr id="424" name="Google Shape;424;p45"/>
          <p:cNvSpPr/>
          <p:nvPr/>
        </p:nvSpPr>
        <p:spPr>
          <a:xfrm>
            <a:off x="3644886" y="862237"/>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Ex Dir Cust. Ops</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Fred Daum</a:t>
            </a:r>
            <a:endParaRPr sz="700">
              <a:solidFill>
                <a:schemeClr val="dk1"/>
              </a:solidFill>
              <a:latin typeface="Karla"/>
              <a:ea typeface="Karla"/>
              <a:cs typeface="Karla"/>
              <a:sym typeface="Karla"/>
            </a:endParaRPr>
          </a:p>
        </p:txBody>
      </p:sp>
      <p:sp>
        <p:nvSpPr>
          <p:cNvPr id="425" name="Google Shape;425;p45"/>
          <p:cNvSpPr txBox="1"/>
          <p:nvPr/>
        </p:nvSpPr>
        <p:spPr>
          <a:xfrm>
            <a:off x="2656850" y="4156875"/>
            <a:ext cx="6486900" cy="643800"/>
          </a:xfrm>
          <a:prstGeom prst="rect">
            <a:avLst/>
          </a:prstGeom>
          <a:noFill/>
          <a:ln>
            <a:noFill/>
          </a:ln>
        </p:spPr>
        <p:txBody>
          <a:bodyPr spcFirstLastPara="1" wrap="square" lIns="91425" tIns="91425" rIns="91425" bIns="91425" anchor="t" anchorCtr="0">
            <a:noAutofit/>
          </a:bodyPr>
          <a:lstStyle/>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*CoE is not responsible to deliver any projects. Its primarily role is to set up , operationalize and run the CoE as new operating Model for PSEG</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*All Salesforce Projects have to go through scoping, solutioning and effort estimation following the guiding principle of COE outlined in Slide 2 . The cost for delivering each individual project (build and Deploy) will be determined following the CoE process separately</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*No Salesforce project will be approved for execution if it has not gone through the CoE process of scoping,solutioning and effort estimation. </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*Once the CoE is in steady state the program level resources will also be part of the execution team of Salesforce project, providing guidance on successful execution maintaining best practices and standards laid in by CoE.</a:t>
            </a:r>
            <a:endParaRPr sz="700">
              <a:solidFill>
                <a:schemeClr val="dk1"/>
              </a:solidFill>
              <a:latin typeface="Karla"/>
              <a:ea typeface="Karla"/>
              <a:cs typeface="Karla"/>
              <a:sym typeface="Karla"/>
            </a:endParaRPr>
          </a:p>
          <a:p>
            <a:pPr marL="0" marR="0" lvl="0" indent="0" algn="l" rtl="0">
              <a:spcBef>
                <a:spcPts val="0"/>
              </a:spcBef>
              <a:spcAft>
                <a:spcPts val="0"/>
              </a:spcAft>
              <a:buNone/>
            </a:pPr>
            <a:r>
              <a:rPr lang="en" sz="700">
                <a:solidFill>
                  <a:schemeClr val="dk1"/>
                </a:solidFill>
                <a:latin typeface="Karla"/>
                <a:ea typeface="Karla"/>
                <a:cs typeface="Karla"/>
                <a:sym typeface="Karla"/>
              </a:rPr>
              <a:t>^ All Cognizant (SF Partner) services are pursuant to separate agreement.</a:t>
            </a:r>
            <a:endParaRPr sz="700">
              <a:solidFill>
                <a:schemeClr val="dk1"/>
              </a:solidFill>
              <a:latin typeface="Karla"/>
              <a:ea typeface="Karla"/>
              <a:cs typeface="Karla"/>
              <a:sym typeface="Karla"/>
            </a:endParaRPr>
          </a:p>
        </p:txBody>
      </p:sp>
      <p:sp>
        <p:nvSpPr>
          <p:cNvPr id="426" name="Google Shape;426;p45"/>
          <p:cNvSpPr/>
          <p:nvPr/>
        </p:nvSpPr>
        <p:spPr>
          <a:xfrm>
            <a:off x="7292230" y="1523144"/>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Experience </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Adam Huse</a:t>
            </a:r>
            <a:endParaRPr sz="700">
              <a:solidFill>
                <a:schemeClr val="dk1"/>
              </a:solidFill>
              <a:latin typeface="Karla"/>
              <a:ea typeface="Karla"/>
              <a:cs typeface="Karla"/>
              <a:sym typeface="Karla"/>
            </a:endParaRPr>
          </a:p>
        </p:txBody>
      </p:sp>
      <p:sp>
        <p:nvSpPr>
          <p:cNvPr id="427" name="Google Shape;427;p45"/>
          <p:cNvSpPr txBox="1"/>
          <p:nvPr/>
        </p:nvSpPr>
        <p:spPr>
          <a:xfrm>
            <a:off x="594360" y="114300"/>
            <a:ext cx="8229600" cy="4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B526F"/>
              </a:buClr>
              <a:buSzPts val="2800"/>
              <a:buFont typeface="Libre Franklin Thin"/>
              <a:buNone/>
            </a:pPr>
            <a:r>
              <a:rPr lang="en" sz="2800" cap="none">
                <a:solidFill>
                  <a:srgbClr val="3B526F"/>
                </a:solidFill>
                <a:latin typeface="Libre Franklin Thin"/>
                <a:ea typeface="Libre Franklin Thin"/>
                <a:cs typeface="Libre Franklin Thin"/>
                <a:sym typeface="Libre Franklin Thin"/>
              </a:rPr>
              <a:t>CoE Structure</a:t>
            </a:r>
            <a:endParaRPr sz="2800" cap="none">
              <a:solidFill>
                <a:srgbClr val="3B526F"/>
              </a:solidFill>
              <a:latin typeface="Libre Franklin Thin"/>
              <a:ea typeface="Libre Franklin Thin"/>
              <a:cs typeface="Libre Franklin Thin"/>
              <a:sym typeface="Libre Franklin Thin"/>
            </a:endParaRPr>
          </a:p>
        </p:txBody>
      </p:sp>
      <p:sp>
        <p:nvSpPr>
          <p:cNvPr id="428" name="Google Shape;428;p45"/>
          <p:cNvSpPr/>
          <p:nvPr/>
        </p:nvSpPr>
        <p:spPr>
          <a:xfrm>
            <a:off x="2072982" y="1146938"/>
            <a:ext cx="1463100" cy="2289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Dir IT Processes &amp; Dev Ops - Bindu Tilu</a:t>
            </a:r>
            <a:endParaRPr sz="700">
              <a:solidFill>
                <a:schemeClr val="dk1"/>
              </a:solidFill>
              <a:latin typeface="Karla"/>
              <a:ea typeface="Karla"/>
              <a:cs typeface="Karla"/>
              <a:sym typeface="Karla"/>
            </a:endParaRPr>
          </a:p>
        </p:txBody>
      </p:sp>
      <p:sp>
        <p:nvSpPr>
          <p:cNvPr id="429" name="Google Shape;429;p45"/>
          <p:cNvSpPr/>
          <p:nvPr/>
        </p:nvSpPr>
        <p:spPr>
          <a:xfrm>
            <a:off x="3641663" y="1146928"/>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Sr Dir IT PSE&amp;G Smart Ops – Damon LoBoi</a:t>
            </a:r>
            <a:endParaRPr sz="700">
              <a:solidFill>
                <a:schemeClr val="dk1"/>
              </a:solidFill>
              <a:latin typeface="Karla"/>
              <a:ea typeface="Karla"/>
              <a:cs typeface="Karla"/>
              <a:sym typeface="Karla"/>
            </a:endParaRPr>
          </a:p>
        </p:txBody>
      </p:sp>
      <p:sp>
        <p:nvSpPr>
          <p:cNvPr id="430" name="Google Shape;430;p45"/>
          <p:cNvSpPr/>
          <p:nvPr/>
        </p:nvSpPr>
        <p:spPr>
          <a:xfrm>
            <a:off x="5212424" y="1152115"/>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Dir IT PSEG Power Gen. Saidesh Vadlamudi</a:t>
            </a:r>
            <a:endParaRPr sz="700">
              <a:solidFill>
                <a:schemeClr val="dk1"/>
              </a:solidFill>
              <a:latin typeface="Karla"/>
              <a:ea typeface="Karla"/>
              <a:cs typeface="Karla"/>
              <a:sym typeface="Karla"/>
            </a:endParaRPr>
          </a:p>
        </p:txBody>
      </p:sp>
      <p:sp>
        <p:nvSpPr>
          <p:cNvPr id="431" name="Google Shape;431;p45"/>
          <p:cNvSpPr/>
          <p:nvPr/>
        </p:nvSpPr>
        <p:spPr>
          <a:xfrm>
            <a:off x="1058533" y="1747863"/>
            <a:ext cx="1463100" cy="192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Technology GPM</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Andrew Liebhauser</a:t>
            </a:r>
            <a:endParaRPr sz="700">
              <a:solidFill>
                <a:schemeClr val="dk1"/>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6"/>
          <p:cNvPicPr preferRelativeResize="0"/>
          <p:nvPr/>
        </p:nvPicPr>
        <p:blipFill rotWithShape="1">
          <a:blip r:embed="rId3">
            <a:alphaModFix/>
          </a:blip>
          <a:srcRect r="6270" b="22869"/>
          <a:stretch/>
        </p:blipFill>
        <p:spPr>
          <a:xfrm>
            <a:off x="-27300" y="340038"/>
            <a:ext cx="6108897" cy="3821800"/>
          </a:xfrm>
          <a:prstGeom prst="rect">
            <a:avLst/>
          </a:prstGeom>
          <a:noFill/>
          <a:ln>
            <a:noFill/>
          </a:ln>
        </p:spPr>
      </p:pic>
      <p:sp>
        <p:nvSpPr>
          <p:cNvPr id="437" name="Google Shape;437;p46"/>
          <p:cNvSpPr txBox="1"/>
          <p:nvPr/>
        </p:nvSpPr>
        <p:spPr>
          <a:xfrm>
            <a:off x="6066800" y="0"/>
            <a:ext cx="3049800" cy="5046600"/>
          </a:xfrm>
          <a:prstGeom prst="rect">
            <a:avLst/>
          </a:prstGeom>
          <a:noFill/>
          <a:ln>
            <a:noFill/>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Focus on Mission Critical Outcomes</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Digital Executive Team focus on performance and identify critical outcomes</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Determine Areas to Innovate</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Select Mission Critical Outcomes and Areas to innovate</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Determine need for buy vs build</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Provide guidance to PSEG product teams to prioritize</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Solutioning </a:t>
            </a:r>
            <a:endParaRPr sz="750" b="1">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Mobilize cross functional teams to define extensible solutions for key personas and create meaningful inputs to roadmaps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Team guide prototyping to define clear use cases and designs including integrations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Integrate end-users to inform and test solutions in prototype form to drive rapid iteration on solutions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Enterprise Release Management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program epics and organize/prioritize work </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Validate and refine the technical and Integration architecture and designs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Change Management adoption plans for business users aligned to critical outcomes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Plan &amp; Design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Prioritize and groom backlog using continuous user feedback</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Assign story points and load sprint</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Develop QA, API led integration, adoption and training plans</a:t>
            </a:r>
            <a:endParaRPr sz="750">
              <a:latin typeface="Karla"/>
              <a:ea typeface="Karla"/>
              <a:cs typeface="Karla"/>
              <a:sym typeface="Karla"/>
            </a:endParaRPr>
          </a:p>
          <a:p>
            <a:pPr marL="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Build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Kick off PI and Sprints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Test solution through sprint demos with business users to seek additional feedback</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Deploy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Conduct UAT and End-to-End testing</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go-live plan</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 live adoption and training plans</a:t>
            </a:r>
            <a:endParaRPr sz="750">
              <a:solidFill>
                <a:schemeClr val="dk1"/>
              </a:solidFill>
              <a:latin typeface="Karla"/>
              <a:ea typeface="Karla"/>
              <a:cs typeface="Karla"/>
              <a:sym typeface="Karla"/>
            </a:endParaRPr>
          </a:p>
          <a:p>
            <a:pPr marL="91440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Prepare Release &amp; Launch</a:t>
            </a: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Create a Continuous Community of User Feedback</a:t>
            </a:r>
            <a:endParaRPr sz="750" b="1">
              <a:latin typeface="Karla"/>
              <a:ea typeface="Karla"/>
              <a:cs typeface="Karla"/>
              <a:sym typeface="Karla"/>
            </a:endParaRPr>
          </a:p>
        </p:txBody>
      </p:sp>
      <p:sp>
        <p:nvSpPr>
          <p:cNvPr id="438" name="Google Shape;438;p46"/>
          <p:cNvSpPr/>
          <p:nvPr/>
        </p:nvSpPr>
        <p:spPr>
          <a:xfrm>
            <a:off x="313400" y="15614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439" name="Google Shape;439;p46"/>
          <p:cNvSpPr/>
          <p:nvPr/>
        </p:nvSpPr>
        <p:spPr>
          <a:xfrm>
            <a:off x="736975" y="1825469"/>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440" name="Google Shape;440;p46"/>
          <p:cNvSpPr/>
          <p:nvPr/>
        </p:nvSpPr>
        <p:spPr>
          <a:xfrm>
            <a:off x="2340504" y="1970803"/>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sp>
        <p:nvSpPr>
          <p:cNvPr id="441" name="Google Shape;441;p46"/>
          <p:cNvSpPr/>
          <p:nvPr/>
        </p:nvSpPr>
        <p:spPr>
          <a:xfrm>
            <a:off x="3200525" y="169254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442" name="Google Shape;442;p46"/>
          <p:cNvSpPr/>
          <p:nvPr/>
        </p:nvSpPr>
        <p:spPr>
          <a:xfrm>
            <a:off x="4633700" y="2326450"/>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5</a:t>
            </a:r>
            <a:endParaRPr sz="600">
              <a:solidFill>
                <a:srgbClr val="FFFFFF"/>
              </a:solidFill>
              <a:latin typeface="Roboto"/>
              <a:ea typeface="Roboto"/>
              <a:cs typeface="Roboto"/>
              <a:sym typeface="Roboto"/>
            </a:endParaRPr>
          </a:p>
        </p:txBody>
      </p:sp>
      <p:sp>
        <p:nvSpPr>
          <p:cNvPr id="443" name="Google Shape;443;p46"/>
          <p:cNvSpPr/>
          <p:nvPr/>
        </p:nvSpPr>
        <p:spPr>
          <a:xfrm>
            <a:off x="4203800" y="25830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6</a:t>
            </a:r>
            <a:endParaRPr sz="600">
              <a:solidFill>
                <a:srgbClr val="FFFFFF"/>
              </a:solidFill>
              <a:latin typeface="Roboto"/>
              <a:ea typeface="Roboto"/>
              <a:cs typeface="Roboto"/>
              <a:sym typeface="Roboto"/>
            </a:endParaRPr>
          </a:p>
        </p:txBody>
      </p:sp>
      <p:sp>
        <p:nvSpPr>
          <p:cNvPr id="444" name="Google Shape;444;p46"/>
          <p:cNvSpPr/>
          <p:nvPr/>
        </p:nvSpPr>
        <p:spPr>
          <a:xfrm>
            <a:off x="3716025" y="280502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7</a:t>
            </a:r>
            <a:endParaRPr sz="600">
              <a:solidFill>
                <a:srgbClr val="FFFFFF"/>
              </a:solidFill>
              <a:latin typeface="Roboto"/>
              <a:ea typeface="Roboto"/>
              <a:cs typeface="Roboto"/>
              <a:sym typeface="Roboto"/>
            </a:endParaRPr>
          </a:p>
        </p:txBody>
      </p:sp>
      <p:sp>
        <p:nvSpPr>
          <p:cNvPr id="445" name="Google Shape;445;p46"/>
          <p:cNvSpPr/>
          <p:nvPr/>
        </p:nvSpPr>
        <p:spPr>
          <a:xfrm>
            <a:off x="2900574" y="330598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8</a:t>
            </a:r>
            <a:endParaRPr sz="600">
              <a:solidFill>
                <a:srgbClr val="FFFFFF"/>
              </a:solidFill>
              <a:latin typeface="Roboto"/>
              <a:ea typeface="Roboto"/>
              <a:cs typeface="Roboto"/>
              <a:sym typeface="Roboto"/>
            </a:endParaRPr>
          </a:p>
        </p:txBody>
      </p:sp>
      <p:sp>
        <p:nvSpPr>
          <p:cNvPr id="446" name="Google Shape;446;p46"/>
          <p:cNvSpPr/>
          <p:nvPr/>
        </p:nvSpPr>
        <p:spPr>
          <a:xfrm>
            <a:off x="1353400" y="334677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9</a:t>
            </a:r>
            <a:endParaRPr sz="600">
              <a:solidFill>
                <a:srgbClr val="FFFFFF"/>
              </a:solidFill>
              <a:latin typeface="Roboto"/>
              <a:ea typeface="Roboto"/>
              <a:cs typeface="Roboto"/>
              <a:sym typeface="Roboto"/>
            </a:endParaRPr>
          </a:p>
        </p:txBody>
      </p:sp>
      <p:sp>
        <p:nvSpPr>
          <p:cNvPr id="447" name="Google Shape;447;p46"/>
          <p:cNvSpPr txBox="1"/>
          <p:nvPr/>
        </p:nvSpPr>
        <p:spPr>
          <a:xfrm>
            <a:off x="92297" y="2"/>
            <a:ext cx="3753300" cy="196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COE  Operating Model</a:t>
            </a:r>
            <a:endParaRPr sz="1100">
              <a:solidFill>
                <a:srgbClr val="4472C4"/>
              </a:solidFill>
              <a:latin typeface="Roboto Light"/>
              <a:ea typeface="Roboto Light"/>
              <a:cs typeface="Roboto Light"/>
              <a:sym typeface="Roboto Light"/>
            </a:endParaRPr>
          </a:p>
        </p:txBody>
      </p:sp>
      <p:sp>
        <p:nvSpPr>
          <p:cNvPr id="448" name="Google Shape;448;p46"/>
          <p:cNvSpPr/>
          <p:nvPr/>
        </p:nvSpPr>
        <p:spPr>
          <a:xfrm>
            <a:off x="409404" y="43618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A64D79"/>
                </a:solidFill>
                <a:latin typeface="Roboto"/>
                <a:ea typeface="Roboto"/>
                <a:cs typeface="Roboto"/>
                <a:sym typeface="Roboto"/>
              </a:rPr>
              <a:t>A</a:t>
            </a:r>
            <a:endParaRPr sz="600">
              <a:solidFill>
                <a:srgbClr val="A64D79"/>
              </a:solidFill>
              <a:latin typeface="Roboto"/>
              <a:ea typeface="Roboto"/>
              <a:cs typeface="Roboto"/>
              <a:sym typeface="Roboto"/>
            </a:endParaRPr>
          </a:p>
        </p:txBody>
      </p:sp>
      <p:sp>
        <p:nvSpPr>
          <p:cNvPr id="449" name="Google Shape;449;p46"/>
          <p:cNvSpPr txBox="1"/>
          <p:nvPr/>
        </p:nvSpPr>
        <p:spPr>
          <a:xfrm>
            <a:off x="524263" y="44545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Input on Industry trends, User research and Brand Experience</a:t>
            </a:r>
            <a:endParaRPr sz="600">
              <a:latin typeface="Roboto"/>
              <a:ea typeface="Roboto"/>
              <a:cs typeface="Roboto"/>
              <a:sym typeface="Roboto"/>
            </a:endParaRPr>
          </a:p>
        </p:txBody>
      </p:sp>
      <p:sp>
        <p:nvSpPr>
          <p:cNvPr id="450" name="Google Shape;450;p46"/>
          <p:cNvSpPr txBox="1"/>
          <p:nvPr/>
        </p:nvSpPr>
        <p:spPr>
          <a:xfrm>
            <a:off x="524263" y="43087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Sources </a:t>
            </a:r>
            <a:endParaRPr sz="600" b="1">
              <a:latin typeface="Roboto"/>
              <a:ea typeface="Roboto"/>
              <a:cs typeface="Roboto"/>
              <a:sym typeface="Roboto"/>
            </a:endParaRPr>
          </a:p>
        </p:txBody>
      </p:sp>
      <p:sp>
        <p:nvSpPr>
          <p:cNvPr id="451" name="Google Shape;451;p46"/>
          <p:cNvSpPr/>
          <p:nvPr/>
        </p:nvSpPr>
        <p:spPr>
          <a:xfrm>
            <a:off x="1878132"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B</a:t>
            </a:r>
            <a:endParaRPr sz="600">
              <a:solidFill>
                <a:srgbClr val="A64D79"/>
              </a:solidFill>
              <a:latin typeface="Roboto"/>
              <a:ea typeface="Roboto"/>
              <a:cs typeface="Roboto"/>
              <a:sym typeface="Roboto"/>
            </a:endParaRPr>
          </a:p>
        </p:txBody>
      </p:sp>
      <p:sp>
        <p:nvSpPr>
          <p:cNvPr id="452" name="Google Shape;452;p46"/>
          <p:cNvSpPr txBox="1"/>
          <p:nvPr/>
        </p:nvSpPr>
        <p:spPr>
          <a:xfrm>
            <a:off x="1992988"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Break fix, small requests and small enhancements that can be resolved quickly</a:t>
            </a:r>
            <a:endParaRPr sz="600">
              <a:latin typeface="Roboto"/>
              <a:ea typeface="Roboto"/>
              <a:cs typeface="Roboto"/>
              <a:sym typeface="Roboto"/>
            </a:endParaRPr>
          </a:p>
        </p:txBody>
      </p:sp>
      <p:sp>
        <p:nvSpPr>
          <p:cNvPr id="453" name="Google Shape;453;p46"/>
          <p:cNvSpPr txBox="1"/>
          <p:nvPr/>
        </p:nvSpPr>
        <p:spPr>
          <a:xfrm>
            <a:off x="1992988"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User Feedback</a:t>
            </a:r>
            <a:endParaRPr sz="600" b="1">
              <a:latin typeface="Roboto"/>
              <a:ea typeface="Roboto"/>
              <a:cs typeface="Roboto"/>
              <a:sym typeface="Roboto"/>
            </a:endParaRPr>
          </a:p>
        </p:txBody>
      </p:sp>
      <p:sp>
        <p:nvSpPr>
          <p:cNvPr id="454" name="Google Shape;454;p46"/>
          <p:cNvSpPr/>
          <p:nvPr/>
        </p:nvSpPr>
        <p:spPr>
          <a:xfrm>
            <a:off x="3525060"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C</a:t>
            </a:r>
            <a:endParaRPr sz="600">
              <a:solidFill>
                <a:srgbClr val="A64D79"/>
              </a:solidFill>
              <a:latin typeface="Roboto"/>
              <a:ea typeface="Roboto"/>
              <a:cs typeface="Roboto"/>
              <a:sym typeface="Roboto"/>
            </a:endParaRPr>
          </a:p>
        </p:txBody>
      </p:sp>
      <p:sp>
        <p:nvSpPr>
          <p:cNvPr id="455" name="Google Shape;455;p46"/>
          <p:cNvSpPr txBox="1"/>
          <p:nvPr/>
        </p:nvSpPr>
        <p:spPr>
          <a:xfrm>
            <a:off x="3639925"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Organized user feedback focused on increasing value </a:t>
            </a:r>
            <a:endParaRPr sz="600">
              <a:latin typeface="Roboto"/>
              <a:ea typeface="Roboto"/>
              <a:cs typeface="Roboto"/>
              <a:sym typeface="Roboto"/>
            </a:endParaRPr>
          </a:p>
        </p:txBody>
      </p:sp>
      <p:sp>
        <p:nvSpPr>
          <p:cNvPr id="456" name="Google Shape;456;p46"/>
          <p:cNvSpPr txBox="1"/>
          <p:nvPr/>
        </p:nvSpPr>
        <p:spPr>
          <a:xfrm>
            <a:off x="3639925"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Strategic Feedback</a:t>
            </a:r>
            <a:endParaRPr sz="600"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p:nvPr/>
        </p:nvSpPr>
        <p:spPr>
          <a:xfrm>
            <a:off x="131272" y="1181516"/>
            <a:ext cx="2946600" cy="2441400"/>
          </a:xfrm>
          <a:prstGeom prst="rect">
            <a:avLst/>
          </a:prstGeom>
          <a:solidFill>
            <a:srgbClr val="E3E3E5"/>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sp>
        <p:nvSpPr>
          <p:cNvPr id="463" name="Google Shape;463;p47"/>
          <p:cNvSpPr/>
          <p:nvPr/>
        </p:nvSpPr>
        <p:spPr>
          <a:xfrm>
            <a:off x="131272" y="669102"/>
            <a:ext cx="8917200" cy="3099300"/>
          </a:xfrm>
          <a:prstGeom prst="rect">
            <a:avLst/>
          </a:prstGeom>
          <a:solidFill>
            <a:srgbClr val="D8D8D8"/>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dk1"/>
              </a:solidFill>
              <a:latin typeface="Libre Franklin"/>
              <a:ea typeface="Libre Franklin"/>
              <a:cs typeface="Libre Franklin"/>
              <a:sym typeface="Libre Franklin"/>
            </a:endParaRPr>
          </a:p>
        </p:txBody>
      </p:sp>
      <p:sp>
        <p:nvSpPr>
          <p:cNvPr id="464" name="Google Shape;464;p47"/>
          <p:cNvSpPr/>
          <p:nvPr/>
        </p:nvSpPr>
        <p:spPr>
          <a:xfrm>
            <a:off x="6235605" y="1186765"/>
            <a:ext cx="2706000" cy="2441400"/>
          </a:xfrm>
          <a:prstGeom prst="rect">
            <a:avLst/>
          </a:prstGeom>
          <a:solidFill>
            <a:srgbClr val="D9CDBA"/>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sp>
        <p:nvSpPr>
          <p:cNvPr id="465" name="Google Shape;465;p47"/>
          <p:cNvSpPr/>
          <p:nvPr/>
        </p:nvSpPr>
        <p:spPr>
          <a:xfrm>
            <a:off x="3136869" y="1186765"/>
            <a:ext cx="3045300" cy="2441400"/>
          </a:xfrm>
          <a:prstGeom prst="rect">
            <a:avLst/>
          </a:prstGeom>
          <a:solidFill>
            <a:srgbClr val="DBE5ED"/>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grpSp>
        <p:nvGrpSpPr>
          <p:cNvPr id="466" name="Google Shape;466;p47"/>
          <p:cNvGrpSpPr/>
          <p:nvPr/>
        </p:nvGrpSpPr>
        <p:grpSpPr>
          <a:xfrm>
            <a:off x="3129033" y="1650233"/>
            <a:ext cx="2886064" cy="1591332"/>
            <a:chOff x="270388" y="-16480"/>
            <a:chExt cx="2886064" cy="2121776"/>
          </a:xfrm>
        </p:grpSpPr>
        <p:sp>
          <p:nvSpPr>
            <p:cNvPr id="467" name="Google Shape;467;p47"/>
            <p:cNvSpPr/>
            <p:nvPr/>
          </p:nvSpPr>
          <p:spPr>
            <a:xfrm>
              <a:off x="2614581" y="1268160"/>
              <a:ext cx="91500" cy="2361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468" name="Google Shape;468;p47"/>
            <p:cNvSpPr/>
            <p:nvPr/>
          </p:nvSpPr>
          <p:spPr>
            <a:xfrm>
              <a:off x="1916272" y="498929"/>
              <a:ext cx="744000" cy="253800"/>
            </a:xfrm>
            <a:custGeom>
              <a:avLst/>
              <a:gdLst/>
              <a:ahLst/>
              <a:cxnLst/>
              <a:rect l="l" t="t" r="r" b="b"/>
              <a:pathLst>
                <a:path w="120000" h="120000" extrusionOk="0">
                  <a:moveTo>
                    <a:pt x="0" y="0"/>
                  </a:moveTo>
                  <a:lnTo>
                    <a:pt x="0" y="84451"/>
                  </a:lnTo>
                  <a:lnTo>
                    <a:pt x="120000" y="84451"/>
                  </a:lnTo>
                  <a:lnTo>
                    <a:pt x="120000" y="120000"/>
                  </a:lnTo>
                </a:path>
              </a:pathLst>
            </a:custGeom>
            <a:noFill/>
            <a:ln w="25400" cap="flat" cmpd="sng">
              <a:solidFill>
                <a:srgbClr val="5F6163"/>
              </a:solidFill>
              <a:prstDash val="solid"/>
              <a:round/>
              <a:headEnd type="none" w="sm" len="sm"/>
              <a:tailEnd type="none" w="sm" len="sm"/>
            </a:ln>
          </p:spPr>
        </p:sp>
        <p:sp>
          <p:nvSpPr>
            <p:cNvPr id="469" name="Google Shape;469;p47"/>
            <p:cNvSpPr/>
            <p:nvPr/>
          </p:nvSpPr>
          <p:spPr>
            <a:xfrm>
              <a:off x="1172242" y="1268160"/>
              <a:ext cx="4959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6D6F71"/>
              </a:solidFill>
              <a:prstDash val="solid"/>
              <a:round/>
              <a:headEnd type="none" w="sm" len="sm"/>
              <a:tailEnd type="none" w="sm" len="sm"/>
            </a:ln>
          </p:spPr>
        </p:sp>
        <p:sp>
          <p:nvSpPr>
            <p:cNvPr id="470" name="Google Shape;470;p47"/>
            <p:cNvSpPr/>
            <p:nvPr/>
          </p:nvSpPr>
          <p:spPr>
            <a:xfrm>
              <a:off x="676223" y="1268160"/>
              <a:ext cx="4959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6D6F71"/>
              </a:solidFill>
              <a:prstDash val="solid"/>
              <a:round/>
              <a:headEnd type="none" w="sm" len="sm"/>
              <a:tailEnd type="none" w="sm" len="sm"/>
            </a:ln>
          </p:spPr>
        </p:sp>
        <p:sp>
          <p:nvSpPr>
            <p:cNvPr id="471" name="Google Shape;471;p47"/>
            <p:cNvSpPr/>
            <p:nvPr/>
          </p:nvSpPr>
          <p:spPr>
            <a:xfrm>
              <a:off x="1172242" y="498929"/>
              <a:ext cx="744000" cy="253800"/>
            </a:xfrm>
            <a:custGeom>
              <a:avLst/>
              <a:gdLst/>
              <a:ahLst/>
              <a:cxnLst/>
              <a:rect l="l" t="t" r="r" b="b"/>
              <a:pathLst>
                <a:path w="120000" h="120000" extrusionOk="0">
                  <a:moveTo>
                    <a:pt x="120000" y="0"/>
                  </a:moveTo>
                  <a:lnTo>
                    <a:pt x="120000" y="84451"/>
                  </a:lnTo>
                  <a:lnTo>
                    <a:pt x="0" y="84451"/>
                  </a:lnTo>
                  <a:lnTo>
                    <a:pt x="0" y="120000"/>
                  </a:lnTo>
                </a:path>
              </a:pathLst>
            </a:custGeom>
            <a:noFill/>
            <a:ln w="25400" cap="flat" cmpd="sng">
              <a:solidFill>
                <a:srgbClr val="5F6163"/>
              </a:solidFill>
              <a:prstDash val="solid"/>
              <a:round/>
              <a:headEnd type="none" w="sm" len="sm"/>
              <a:tailEnd type="none" w="sm" len="sm"/>
            </a:ln>
          </p:spPr>
        </p:sp>
        <p:sp>
          <p:nvSpPr>
            <p:cNvPr id="472" name="Google Shape;472;p47"/>
            <p:cNvSpPr/>
            <p:nvPr/>
          </p:nvSpPr>
          <p:spPr>
            <a:xfrm>
              <a:off x="1510437" y="-1648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1600623" y="691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txBox="1"/>
            <p:nvPr/>
          </p:nvSpPr>
          <p:spPr>
            <a:xfrm>
              <a:off x="1615719" y="842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Chief Architect</a:t>
              </a:r>
              <a:endParaRPr/>
            </a:p>
          </p:txBody>
        </p:sp>
        <p:sp>
          <p:nvSpPr>
            <p:cNvPr id="475" name="Google Shape;475;p47"/>
            <p:cNvSpPr/>
            <p:nvPr/>
          </p:nvSpPr>
          <p:spPr>
            <a:xfrm>
              <a:off x="766408" y="75275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856593" y="83842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txBox="1"/>
            <p:nvPr/>
          </p:nvSpPr>
          <p:spPr>
            <a:xfrm>
              <a:off x="871689" y="85352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Enterprise Architect </a:t>
              </a:r>
              <a:endParaRPr/>
            </a:p>
          </p:txBody>
        </p:sp>
        <p:sp>
          <p:nvSpPr>
            <p:cNvPr id="478" name="Google Shape;478;p47"/>
            <p:cNvSpPr/>
            <p:nvPr/>
          </p:nvSpPr>
          <p:spPr>
            <a:xfrm>
              <a:off x="270388"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60574"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txBox="1"/>
            <p:nvPr/>
          </p:nvSpPr>
          <p:spPr>
            <a:xfrm>
              <a:off x="375670"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sp>
          <p:nvSpPr>
            <p:cNvPr id="481" name="Google Shape;481;p47"/>
            <p:cNvSpPr/>
            <p:nvPr/>
          </p:nvSpPr>
          <p:spPr>
            <a:xfrm>
              <a:off x="1262428"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1352613"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txBox="1"/>
            <p:nvPr/>
          </p:nvSpPr>
          <p:spPr>
            <a:xfrm>
              <a:off x="1367709"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sp>
          <p:nvSpPr>
            <p:cNvPr id="484" name="Google Shape;484;p47"/>
            <p:cNvSpPr/>
            <p:nvPr/>
          </p:nvSpPr>
          <p:spPr>
            <a:xfrm>
              <a:off x="2254467" y="75275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2344652" y="83842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txBox="1"/>
            <p:nvPr/>
          </p:nvSpPr>
          <p:spPr>
            <a:xfrm>
              <a:off x="2359748" y="85352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Data Integration Architect</a:t>
              </a:r>
              <a:endParaRPr/>
            </a:p>
          </p:txBody>
        </p:sp>
        <p:sp>
          <p:nvSpPr>
            <p:cNvPr id="487" name="Google Shape;487;p47"/>
            <p:cNvSpPr/>
            <p:nvPr/>
          </p:nvSpPr>
          <p:spPr>
            <a:xfrm>
              <a:off x="2254467"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2344652"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txBox="1"/>
            <p:nvPr/>
          </p:nvSpPr>
          <p:spPr>
            <a:xfrm>
              <a:off x="2359748"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grpSp>
      <p:grpSp>
        <p:nvGrpSpPr>
          <p:cNvPr id="490" name="Google Shape;490;p47"/>
          <p:cNvGrpSpPr/>
          <p:nvPr/>
        </p:nvGrpSpPr>
        <p:grpSpPr>
          <a:xfrm>
            <a:off x="6126275" y="1702776"/>
            <a:ext cx="2830701" cy="1547746"/>
            <a:chOff x="409055" y="719"/>
            <a:chExt cx="2830701" cy="2063662"/>
          </a:xfrm>
        </p:grpSpPr>
        <p:sp>
          <p:nvSpPr>
            <p:cNvPr id="491" name="Google Shape;491;p47"/>
            <p:cNvSpPr/>
            <p:nvPr/>
          </p:nvSpPr>
          <p:spPr>
            <a:xfrm>
              <a:off x="2707434" y="1243312"/>
              <a:ext cx="91500" cy="2316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492" name="Google Shape;492;p47"/>
            <p:cNvSpPr/>
            <p:nvPr/>
          </p:nvSpPr>
          <p:spPr>
            <a:xfrm>
              <a:off x="2023387" y="506248"/>
              <a:ext cx="729900" cy="23160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5F6163"/>
              </a:solidFill>
              <a:prstDash val="solid"/>
              <a:round/>
              <a:headEnd type="none" w="sm" len="sm"/>
              <a:tailEnd type="none" w="sm" len="sm"/>
            </a:ln>
          </p:spPr>
        </p:sp>
        <p:sp>
          <p:nvSpPr>
            <p:cNvPr id="493" name="Google Shape;493;p47"/>
            <p:cNvSpPr/>
            <p:nvPr/>
          </p:nvSpPr>
          <p:spPr>
            <a:xfrm>
              <a:off x="1293621" y="1243312"/>
              <a:ext cx="486600" cy="23160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6D6F71"/>
              </a:solidFill>
              <a:prstDash val="solid"/>
              <a:round/>
              <a:headEnd type="none" w="sm" len="sm"/>
              <a:tailEnd type="none" w="sm" len="sm"/>
            </a:ln>
          </p:spPr>
        </p:sp>
        <p:sp>
          <p:nvSpPr>
            <p:cNvPr id="494" name="Google Shape;494;p47"/>
            <p:cNvSpPr/>
            <p:nvPr/>
          </p:nvSpPr>
          <p:spPr>
            <a:xfrm>
              <a:off x="807110" y="1243312"/>
              <a:ext cx="486600" cy="231600"/>
            </a:xfrm>
            <a:custGeom>
              <a:avLst/>
              <a:gdLst/>
              <a:ahLst/>
              <a:cxnLst/>
              <a:rect l="l" t="t" r="r" b="b"/>
              <a:pathLst>
                <a:path w="120000" h="120000" extrusionOk="0">
                  <a:moveTo>
                    <a:pt x="120000" y="0"/>
                  </a:moveTo>
                  <a:lnTo>
                    <a:pt x="120000" y="81777"/>
                  </a:lnTo>
                  <a:lnTo>
                    <a:pt x="0" y="81777"/>
                  </a:lnTo>
                  <a:lnTo>
                    <a:pt x="0" y="120000"/>
                  </a:lnTo>
                </a:path>
              </a:pathLst>
            </a:custGeom>
            <a:noFill/>
            <a:ln w="25400" cap="flat" cmpd="sng">
              <a:solidFill>
                <a:srgbClr val="6D6F71"/>
              </a:solidFill>
              <a:prstDash val="solid"/>
              <a:round/>
              <a:headEnd type="none" w="sm" len="sm"/>
              <a:tailEnd type="none" w="sm" len="sm"/>
            </a:ln>
          </p:spPr>
        </p:sp>
        <p:sp>
          <p:nvSpPr>
            <p:cNvPr id="495" name="Google Shape;495;p47"/>
            <p:cNvSpPr/>
            <p:nvPr/>
          </p:nvSpPr>
          <p:spPr>
            <a:xfrm>
              <a:off x="1293621" y="506248"/>
              <a:ext cx="729900" cy="231600"/>
            </a:xfrm>
            <a:custGeom>
              <a:avLst/>
              <a:gdLst/>
              <a:ahLst/>
              <a:cxnLst/>
              <a:rect l="l" t="t" r="r" b="b"/>
              <a:pathLst>
                <a:path w="120000" h="120000" extrusionOk="0">
                  <a:moveTo>
                    <a:pt x="120000" y="0"/>
                  </a:moveTo>
                  <a:lnTo>
                    <a:pt x="120000" y="81777"/>
                  </a:lnTo>
                  <a:lnTo>
                    <a:pt x="0" y="81777"/>
                  </a:lnTo>
                  <a:lnTo>
                    <a:pt x="0" y="120000"/>
                  </a:lnTo>
                </a:path>
              </a:pathLst>
            </a:custGeom>
            <a:noFill/>
            <a:ln w="25400" cap="flat" cmpd="sng">
              <a:solidFill>
                <a:srgbClr val="5F6163"/>
              </a:solidFill>
              <a:prstDash val="solid"/>
              <a:round/>
              <a:headEnd type="none" w="sm" len="sm"/>
              <a:tailEnd type="none" w="sm" len="sm"/>
            </a:ln>
          </p:spPr>
        </p:sp>
        <p:sp>
          <p:nvSpPr>
            <p:cNvPr id="496" name="Google Shape;496;p47"/>
            <p:cNvSpPr/>
            <p:nvPr/>
          </p:nvSpPr>
          <p:spPr>
            <a:xfrm>
              <a:off x="1625333" y="719"/>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1713789" y="84753"/>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txBox="1"/>
            <p:nvPr/>
          </p:nvSpPr>
          <p:spPr>
            <a:xfrm>
              <a:off x="1728595" y="99559"/>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Head Salesforce DevOps </a:t>
              </a:r>
              <a:endParaRPr/>
            </a:p>
          </p:txBody>
        </p:sp>
        <p:sp>
          <p:nvSpPr>
            <p:cNvPr id="499" name="Google Shape;499;p47"/>
            <p:cNvSpPr/>
            <p:nvPr/>
          </p:nvSpPr>
          <p:spPr>
            <a:xfrm>
              <a:off x="895566" y="737783"/>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984023" y="821817"/>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txBox="1"/>
            <p:nvPr/>
          </p:nvSpPr>
          <p:spPr>
            <a:xfrm>
              <a:off x="998829" y="836623"/>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Project 1/ Technical Lead/SM</a:t>
              </a:r>
              <a:endParaRPr/>
            </a:p>
          </p:txBody>
        </p:sp>
        <p:sp>
          <p:nvSpPr>
            <p:cNvPr id="502" name="Google Shape;502;p47"/>
            <p:cNvSpPr/>
            <p:nvPr/>
          </p:nvSpPr>
          <p:spPr>
            <a:xfrm>
              <a:off x="409055"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497512"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txBox="1"/>
            <p:nvPr/>
          </p:nvSpPr>
          <p:spPr>
            <a:xfrm>
              <a:off x="482631"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sp>
          <p:nvSpPr>
            <p:cNvPr id="505" name="Google Shape;505;p47"/>
            <p:cNvSpPr/>
            <p:nvPr/>
          </p:nvSpPr>
          <p:spPr>
            <a:xfrm>
              <a:off x="1382077"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1470534"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txBox="1"/>
            <p:nvPr/>
          </p:nvSpPr>
          <p:spPr>
            <a:xfrm>
              <a:off x="1455630"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sp>
          <p:nvSpPr>
            <p:cNvPr id="508" name="Google Shape;508;p47"/>
            <p:cNvSpPr/>
            <p:nvPr/>
          </p:nvSpPr>
          <p:spPr>
            <a:xfrm>
              <a:off x="2355099" y="737783"/>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2443556" y="821817"/>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p:nvPr/>
          </p:nvSpPr>
          <p:spPr>
            <a:xfrm>
              <a:off x="2458362" y="836623"/>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Project 2/ Technical Lead/SM</a:t>
              </a:r>
              <a:endParaRPr/>
            </a:p>
          </p:txBody>
        </p:sp>
        <p:sp>
          <p:nvSpPr>
            <p:cNvPr id="511" name="Google Shape;511;p47"/>
            <p:cNvSpPr/>
            <p:nvPr/>
          </p:nvSpPr>
          <p:spPr>
            <a:xfrm>
              <a:off x="2355099"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2443556"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txBox="1"/>
            <p:nvPr/>
          </p:nvSpPr>
          <p:spPr>
            <a:xfrm>
              <a:off x="2428655"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grpSp>
      <p:sp>
        <p:nvSpPr>
          <p:cNvPr id="514" name="Google Shape;514;p47"/>
          <p:cNvSpPr txBox="1"/>
          <p:nvPr/>
        </p:nvSpPr>
        <p:spPr>
          <a:xfrm>
            <a:off x="3535132" y="746853"/>
            <a:ext cx="3123900" cy="415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chemeClr val="dk1"/>
                </a:solidFill>
                <a:latin typeface="Libre Franklin"/>
                <a:ea typeface="Libre Franklin"/>
                <a:cs typeface="Libre Franklin"/>
                <a:sym typeface="Libre Franklin"/>
              </a:rPr>
              <a:t>          COE Program Management</a:t>
            </a:r>
            <a:endParaRPr/>
          </a:p>
          <a:p>
            <a:pPr marL="0" marR="0" lvl="0" indent="0" algn="l" rtl="0">
              <a:spcBef>
                <a:spcPts val="0"/>
              </a:spcBef>
              <a:spcAft>
                <a:spcPts val="0"/>
              </a:spcAft>
              <a:buNone/>
            </a:pPr>
            <a:r>
              <a:rPr lang="en" sz="1050">
                <a:solidFill>
                  <a:schemeClr val="dk1"/>
                </a:solidFill>
                <a:latin typeface="Libre Franklin"/>
                <a:ea typeface="Libre Franklin"/>
                <a:cs typeface="Libre Franklin"/>
                <a:sym typeface="Libre Franklin"/>
              </a:rPr>
              <a:t>  PSEG            Salesforce            Cognizant </a:t>
            </a:r>
            <a:endParaRPr/>
          </a:p>
        </p:txBody>
      </p:sp>
      <p:cxnSp>
        <p:nvCxnSpPr>
          <p:cNvPr id="515" name="Google Shape;515;p47"/>
          <p:cNvCxnSpPr/>
          <p:nvPr/>
        </p:nvCxnSpPr>
        <p:spPr>
          <a:xfrm>
            <a:off x="4842067" y="1025871"/>
            <a:ext cx="0" cy="356700"/>
          </a:xfrm>
          <a:prstGeom prst="straightConnector1">
            <a:avLst/>
          </a:prstGeom>
          <a:noFill/>
          <a:ln w="9525" cap="flat" cmpd="sng">
            <a:solidFill>
              <a:srgbClr val="75777B"/>
            </a:solidFill>
            <a:prstDash val="solid"/>
            <a:round/>
            <a:headEnd type="none" w="sm" len="sm"/>
            <a:tailEnd type="none" w="sm" len="sm"/>
          </a:ln>
        </p:spPr>
      </p:cxnSp>
      <p:cxnSp>
        <p:nvCxnSpPr>
          <p:cNvPr id="516" name="Google Shape;516;p47"/>
          <p:cNvCxnSpPr/>
          <p:nvPr/>
        </p:nvCxnSpPr>
        <p:spPr>
          <a:xfrm>
            <a:off x="4866269" y="1137721"/>
            <a:ext cx="2680200" cy="0"/>
          </a:xfrm>
          <a:prstGeom prst="straightConnector1">
            <a:avLst/>
          </a:prstGeom>
          <a:noFill/>
          <a:ln w="9525" cap="flat" cmpd="sng">
            <a:solidFill>
              <a:srgbClr val="75777B"/>
            </a:solidFill>
            <a:prstDash val="solid"/>
            <a:round/>
            <a:headEnd type="none" w="sm" len="sm"/>
            <a:tailEnd type="none" w="sm" len="sm"/>
          </a:ln>
        </p:spPr>
      </p:cxnSp>
      <p:cxnSp>
        <p:nvCxnSpPr>
          <p:cNvPr id="517" name="Google Shape;517;p47"/>
          <p:cNvCxnSpPr/>
          <p:nvPr/>
        </p:nvCxnSpPr>
        <p:spPr>
          <a:xfrm>
            <a:off x="4842067" y="1327246"/>
            <a:ext cx="0" cy="311400"/>
          </a:xfrm>
          <a:prstGeom prst="straightConnector1">
            <a:avLst/>
          </a:prstGeom>
          <a:noFill/>
          <a:ln w="9525" cap="flat" cmpd="sng">
            <a:solidFill>
              <a:srgbClr val="75777B"/>
            </a:solidFill>
            <a:prstDash val="solid"/>
            <a:round/>
            <a:headEnd type="none" w="sm" len="sm"/>
            <a:tailEnd type="triangle" w="med" len="med"/>
          </a:ln>
        </p:spPr>
      </p:cxnSp>
      <p:cxnSp>
        <p:nvCxnSpPr>
          <p:cNvPr id="518" name="Google Shape;518;p47"/>
          <p:cNvCxnSpPr/>
          <p:nvPr/>
        </p:nvCxnSpPr>
        <p:spPr>
          <a:xfrm>
            <a:off x="7546487" y="1137721"/>
            <a:ext cx="0" cy="519300"/>
          </a:xfrm>
          <a:prstGeom prst="straightConnector1">
            <a:avLst/>
          </a:prstGeom>
          <a:noFill/>
          <a:ln w="9525" cap="flat" cmpd="sng">
            <a:solidFill>
              <a:srgbClr val="75777B"/>
            </a:solidFill>
            <a:prstDash val="solid"/>
            <a:round/>
            <a:headEnd type="none" w="sm" len="sm"/>
            <a:tailEnd type="triangle" w="med" len="med"/>
          </a:ln>
        </p:spPr>
      </p:cxnSp>
      <p:sp>
        <p:nvSpPr>
          <p:cNvPr id="519" name="Google Shape;519;p47"/>
          <p:cNvSpPr txBox="1"/>
          <p:nvPr/>
        </p:nvSpPr>
        <p:spPr>
          <a:xfrm>
            <a:off x="3200996" y="1220352"/>
            <a:ext cx="16152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chemeClr val="dk1"/>
                </a:solidFill>
                <a:latin typeface="Libre Franklin"/>
                <a:ea typeface="Libre Franklin"/>
                <a:cs typeface="Libre Franklin"/>
                <a:sym typeface="Libre Franklin"/>
              </a:rPr>
              <a:t>Governance: </a:t>
            </a:r>
            <a:endParaRPr/>
          </a:p>
          <a:p>
            <a:pPr marL="0" marR="0" lvl="0" indent="0" algn="l" rtl="0">
              <a:spcBef>
                <a:spcPts val="0"/>
              </a:spcBef>
              <a:spcAft>
                <a:spcPts val="0"/>
              </a:spcAft>
              <a:buNone/>
            </a:pPr>
            <a:r>
              <a:rPr lang="en" sz="900">
                <a:solidFill>
                  <a:schemeClr val="dk1"/>
                </a:solidFill>
                <a:latin typeface="Libre Franklin"/>
                <a:ea typeface="Libre Franklin"/>
                <a:cs typeface="Libre Franklin"/>
                <a:sym typeface="Libre Franklin"/>
              </a:rPr>
              <a:t>Architecture Design Board (ADB)</a:t>
            </a:r>
            <a:endParaRPr/>
          </a:p>
        </p:txBody>
      </p:sp>
      <p:sp>
        <p:nvSpPr>
          <p:cNvPr id="520" name="Google Shape;520;p47"/>
          <p:cNvSpPr txBox="1"/>
          <p:nvPr/>
        </p:nvSpPr>
        <p:spPr>
          <a:xfrm>
            <a:off x="6206379" y="1184669"/>
            <a:ext cx="1410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825" b="1">
                <a:solidFill>
                  <a:schemeClr val="dk1"/>
                </a:solidFill>
                <a:latin typeface="Libre Franklin"/>
                <a:ea typeface="Libre Franklin"/>
                <a:cs typeface="Libre Franklin"/>
                <a:sym typeface="Libre Franklin"/>
              </a:rPr>
              <a:t>Execution*: </a:t>
            </a:r>
            <a:endParaRPr/>
          </a:p>
          <a:p>
            <a:pPr marL="0" marR="0" lvl="0" indent="0" algn="l" rtl="0">
              <a:spcBef>
                <a:spcPts val="0"/>
              </a:spcBef>
              <a:spcAft>
                <a:spcPts val="0"/>
              </a:spcAft>
              <a:buNone/>
            </a:pPr>
            <a:r>
              <a:rPr lang="en" sz="825">
                <a:solidFill>
                  <a:schemeClr val="dk1"/>
                </a:solidFill>
                <a:latin typeface="Libre Franklin"/>
                <a:ea typeface="Libre Franklin"/>
                <a:cs typeface="Libre Franklin"/>
                <a:sym typeface="Libre Franklin"/>
              </a:rPr>
              <a:t>Delivery Center</a:t>
            </a:r>
            <a:endParaRPr/>
          </a:p>
        </p:txBody>
      </p:sp>
      <p:cxnSp>
        <p:nvCxnSpPr>
          <p:cNvPr id="521" name="Google Shape;521;p47"/>
          <p:cNvCxnSpPr/>
          <p:nvPr/>
        </p:nvCxnSpPr>
        <p:spPr>
          <a:xfrm>
            <a:off x="4017816" y="959300"/>
            <a:ext cx="346200" cy="0"/>
          </a:xfrm>
          <a:prstGeom prst="straightConnector1">
            <a:avLst/>
          </a:prstGeom>
          <a:noFill/>
          <a:ln w="9525" cap="flat" cmpd="sng">
            <a:solidFill>
              <a:srgbClr val="75777B"/>
            </a:solidFill>
            <a:prstDash val="solid"/>
            <a:round/>
            <a:headEnd type="triangle" w="med" len="med"/>
            <a:tailEnd type="triangle" w="med" len="med"/>
          </a:ln>
        </p:spPr>
      </p:cxnSp>
      <p:grpSp>
        <p:nvGrpSpPr>
          <p:cNvPr id="522" name="Google Shape;522;p47"/>
          <p:cNvGrpSpPr/>
          <p:nvPr/>
        </p:nvGrpSpPr>
        <p:grpSpPr>
          <a:xfrm>
            <a:off x="161704" y="1618426"/>
            <a:ext cx="2916071" cy="1577932"/>
            <a:chOff x="127600" y="1351"/>
            <a:chExt cx="2916071" cy="2103909"/>
          </a:xfrm>
        </p:grpSpPr>
        <p:sp>
          <p:nvSpPr>
            <p:cNvPr id="523" name="Google Shape;523;p47"/>
            <p:cNvSpPr/>
            <p:nvPr/>
          </p:nvSpPr>
          <p:spPr>
            <a:xfrm>
              <a:off x="2471632" y="1268145"/>
              <a:ext cx="91500" cy="2361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524" name="Google Shape;524;p47"/>
            <p:cNvSpPr/>
            <p:nvPr/>
          </p:nvSpPr>
          <p:spPr>
            <a:xfrm>
              <a:off x="1773372" y="516726"/>
              <a:ext cx="7440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5F6163"/>
              </a:solidFill>
              <a:prstDash val="solid"/>
              <a:round/>
              <a:headEnd type="none" w="sm" len="sm"/>
              <a:tailEnd type="none" w="sm" len="sm"/>
            </a:ln>
          </p:spPr>
        </p:sp>
        <p:sp>
          <p:nvSpPr>
            <p:cNvPr id="525" name="Google Shape;525;p47"/>
            <p:cNvSpPr/>
            <p:nvPr/>
          </p:nvSpPr>
          <p:spPr>
            <a:xfrm>
              <a:off x="1029393" y="1268145"/>
              <a:ext cx="4959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6D6F71"/>
              </a:solidFill>
              <a:prstDash val="solid"/>
              <a:round/>
              <a:headEnd type="none" w="sm" len="sm"/>
              <a:tailEnd type="none" w="sm" len="sm"/>
            </a:ln>
          </p:spPr>
        </p:sp>
        <p:sp>
          <p:nvSpPr>
            <p:cNvPr id="526" name="Google Shape;526;p47"/>
            <p:cNvSpPr/>
            <p:nvPr/>
          </p:nvSpPr>
          <p:spPr>
            <a:xfrm>
              <a:off x="533407" y="1268145"/>
              <a:ext cx="4959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6D6F71"/>
              </a:solidFill>
              <a:prstDash val="solid"/>
              <a:round/>
              <a:headEnd type="none" w="sm" len="sm"/>
              <a:tailEnd type="none" w="sm" len="sm"/>
            </a:ln>
          </p:spPr>
        </p:sp>
        <p:sp>
          <p:nvSpPr>
            <p:cNvPr id="527" name="Google Shape;527;p47"/>
            <p:cNvSpPr/>
            <p:nvPr/>
          </p:nvSpPr>
          <p:spPr>
            <a:xfrm>
              <a:off x="1029393" y="516726"/>
              <a:ext cx="7440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5F6163"/>
              </a:solidFill>
              <a:prstDash val="solid"/>
              <a:round/>
              <a:headEnd type="none" w="sm" len="sm"/>
              <a:tailEnd type="none" w="sm" len="sm"/>
            </a:ln>
          </p:spPr>
        </p:sp>
        <p:sp>
          <p:nvSpPr>
            <p:cNvPr id="528" name="Google Shape;528;p47"/>
            <p:cNvSpPr/>
            <p:nvPr/>
          </p:nvSpPr>
          <p:spPr>
            <a:xfrm>
              <a:off x="1367566" y="1351"/>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1457745" y="87022"/>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txBox="1"/>
            <p:nvPr/>
          </p:nvSpPr>
          <p:spPr>
            <a:xfrm>
              <a:off x="1472840" y="102117"/>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Product Management</a:t>
              </a:r>
              <a:endParaRPr/>
            </a:p>
          </p:txBody>
        </p:sp>
        <p:sp>
          <p:nvSpPr>
            <p:cNvPr id="531" name="Google Shape;531;p47"/>
            <p:cNvSpPr/>
            <p:nvPr/>
          </p:nvSpPr>
          <p:spPr>
            <a:xfrm>
              <a:off x="623586" y="75277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713766" y="838441"/>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txBox="1"/>
            <p:nvPr/>
          </p:nvSpPr>
          <p:spPr>
            <a:xfrm>
              <a:off x="728861" y="853536"/>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 Experience Design Lead</a:t>
              </a:r>
              <a:endParaRPr/>
            </a:p>
          </p:txBody>
        </p:sp>
        <p:sp>
          <p:nvSpPr>
            <p:cNvPr id="534" name="Google Shape;534;p47"/>
            <p:cNvSpPr/>
            <p:nvPr/>
          </p:nvSpPr>
          <p:spPr>
            <a:xfrm>
              <a:off x="127600"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217779"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txBox="1"/>
            <p:nvPr/>
          </p:nvSpPr>
          <p:spPr>
            <a:xfrm>
              <a:off x="232874"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UI Designer</a:t>
              </a:r>
              <a:endParaRPr/>
            </a:p>
          </p:txBody>
        </p:sp>
        <p:sp>
          <p:nvSpPr>
            <p:cNvPr id="537" name="Google Shape;537;p47"/>
            <p:cNvSpPr/>
            <p:nvPr/>
          </p:nvSpPr>
          <p:spPr>
            <a:xfrm>
              <a:off x="1119572"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1209752"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txBox="1"/>
            <p:nvPr/>
          </p:nvSpPr>
          <p:spPr>
            <a:xfrm>
              <a:off x="1224847"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UX Designer</a:t>
              </a:r>
              <a:endParaRPr/>
            </a:p>
          </p:txBody>
        </p:sp>
        <p:sp>
          <p:nvSpPr>
            <p:cNvPr id="540" name="Google Shape;540;p47"/>
            <p:cNvSpPr/>
            <p:nvPr/>
          </p:nvSpPr>
          <p:spPr>
            <a:xfrm>
              <a:off x="2111545" y="75277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2201724" y="838441"/>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txBox="1"/>
            <p:nvPr/>
          </p:nvSpPr>
          <p:spPr>
            <a:xfrm>
              <a:off x="2143671" y="853549"/>
              <a:ext cx="9000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Business Architects/Industry SME</a:t>
              </a:r>
              <a:endParaRPr sz="700">
                <a:solidFill>
                  <a:schemeClr val="dk1"/>
                </a:solidFill>
                <a:latin typeface="Libre Franklin"/>
                <a:ea typeface="Libre Franklin"/>
                <a:cs typeface="Libre Franklin"/>
                <a:sym typeface="Libre Franklin"/>
              </a:endParaRPr>
            </a:p>
          </p:txBody>
        </p:sp>
        <p:sp>
          <p:nvSpPr>
            <p:cNvPr id="543" name="Google Shape;543;p47"/>
            <p:cNvSpPr/>
            <p:nvPr/>
          </p:nvSpPr>
          <p:spPr>
            <a:xfrm>
              <a:off x="2111545"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2201724"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p:nvPr/>
          </p:nvSpPr>
          <p:spPr>
            <a:xfrm>
              <a:off x="2216819"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Business Analyst</a:t>
              </a:r>
              <a:endParaRPr/>
            </a:p>
          </p:txBody>
        </p:sp>
      </p:grpSp>
      <p:sp>
        <p:nvSpPr>
          <p:cNvPr id="546" name="Google Shape;546;p47"/>
          <p:cNvSpPr txBox="1"/>
          <p:nvPr/>
        </p:nvSpPr>
        <p:spPr>
          <a:xfrm>
            <a:off x="258927" y="1186765"/>
            <a:ext cx="16152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chemeClr val="dk1"/>
                </a:solidFill>
                <a:latin typeface="Libre Franklin"/>
                <a:ea typeface="Libre Franklin"/>
                <a:cs typeface="Libre Franklin"/>
                <a:sym typeface="Libre Franklin"/>
              </a:rPr>
              <a:t>Business Engagement: </a:t>
            </a:r>
            <a:endParaRPr/>
          </a:p>
          <a:p>
            <a:pPr marL="0" marR="0" lvl="0" indent="0" algn="l" rtl="0">
              <a:spcBef>
                <a:spcPts val="0"/>
              </a:spcBef>
              <a:spcAft>
                <a:spcPts val="0"/>
              </a:spcAft>
              <a:buNone/>
            </a:pPr>
            <a:r>
              <a:rPr lang="en" sz="900">
                <a:solidFill>
                  <a:schemeClr val="dk1"/>
                </a:solidFill>
                <a:latin typeface="Libre Franklin"/>
                <a:ea typeface="Libre Franklin"/>
                <a:cs typeface="Libre Franklin"/>
                <a:sym typeface="Libre Franklin"/>
              </a:rPr>
              <a:t>Customer Experience Center (CEC)</a:t>
            </a:r>
            <a:endParaRPr/>
          </a:p>
        </p:txBody>
      </p:sp>
      <p:cxnSp>
        <p:nvCxnSpPr>
          <p:cNvPr id="547" name="Google Shape;547;p47"/>
          <p:cNvCxnSpPr/>
          <p:nvPr/>
        </p:nvCxnSpPr>
        <p:spPr>
          <a:xfrm>
            <a:off x="4875161" y="1137721"/>
            <a:ext cx="2680200" cy="0"/>
          </a:xfrm>
          <a:prstGeom prst="straightConnector1">
            <a:avLst/>
          </a:prstGeom>
          <a:noFill/>
          <a:ln w="9525" cap="flat" cmpd="sng">
            <a:solidFill>
              <a:srgbClr val="75777B"/>
            </a:solidFill>
            <a:prstDash val="solid"/>
            <a:round/>
            <a:headEnd type="none" w="sm" len="sm"/>
            <a:tailEnd type="none" w="sm" len="sm"/>
          </a:ln>
        </p:spPr>
      </p:cxnSp>
      <p:cxnSp>
        <p:nvCxnSpPr>
          <p:cNvPr id="548" name="Google Shape;548;p47"/>
          <p:cNvCxnSpPr/>
          <p:nvPr/>
        </p:nvCxnSpPr>
        <p:spPr>
          <a:xfrm rot="10800000">
            <a:off x="1874087" y="1137721"/>
            <a:ext cx="2942100" cy="0"/>
          </a:xfrm>
          <a:prstGeom prst="straightConnector1">
            <a:avLst/>
          </a:prstGeom>
          <a:noFill/>
          <a:ln w="9525" cap="flat" cmpd="sng">
            <a:solidFill>
              <a:srgbClr val="75777B"/>
            </a:solidFill>
            <a:prstDash val="solid"/>
            <a:round/>
            <a:headEnd type="none" w="sm" len="sm"/>
            <a:tailEnd type="none" w="sm" len="sm"/>
          </a:ln>
        </p:spPr>
      </p:cxnSp>
      <p:cxnSp>
        <p:nvCxnSpPr>
          <p:cNvPr id="549" name="Google Shape;549;p47"/>
          <p:cNvCxnSpPr/>
          <p:nvPr/>
        </p:nvCxnSpPr>
        <p:spPr>
          <a:xfrm>
            <a:off x="1874117" y="1137721"/>
            <a:ext cx="0" cy="443100"/>
          </a:xfrm>
          <a:prstGeom prst="straightConnector1">
            <a:avLst/>
          </a:prstGeom>
          <a:noFill/>
          <a:ln w="9525" cap="flat" cmpd="sng">
            <a:solidFill>
              <a:srgbClr val="75777B"/>
            </a:solidFill>
            <a:prstDash val="solid"/>
            <a:round/>
            <a:headEnd type="none" w="sm" len="sm"/>
            <a:tailEnd type="triangle" w="med" len="med"/>
          </a:ln>
        </p:spPr>
      </p:cxnSp>
      <p:sp>
        <p:nvSpPr>
          <p:cNvPr id="550" name="Google Shape;550;p47"/>
          <p:cNvSpPr txBox="1"/>
          <p:nvPr/>
        </p:nvSpPr>
        <p:spPr>
          <a:xfrm>
            <a:off x="57732" y="3802158"/>
            <a:ext cx="9028500" cy="992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rgbClr val="0000FF"/>
                </a:solidFill>
                <a:latin typeface="Libre Franklin"/>
                <a:ea typeface="Libre Franklin"/>
                <a:cs typeface="Libre Franklin"/>
                <a:sym typeface="Libre Franklin"/>
              </a:rPr>
              <a:t>*The Execution arm will have a similar structure for Salesforce &amp; MuleSoft platforms.</a:t>
            </a:r>
            <a:endParaRPr sz="900" b="1">
              <a:solidFill>
                <a:srgbClr val="0000FF"/>
              </a:solidFill>
              <a:latin typeface="Libre Franklin"/>
              <a:ea typeface="Libre Franklin"/>
              <a:cs typeface="Libre Franklin"/>
              <a:sym typeface="Libre Franklin"/>
            </a:endParaRPr>
          </a:p>
          <a:p>
            <a:pPr marL="0" marR="0" lvl="0" indent="0" algn="l" rtl="0">
              <a:spcBef>
                <a:spcPts val="0"/>
              </a:spcBef>
              <a:spcAft>
                <a:spcPts val="0"/>
              </a:spcAft>
              <a:buNone/>
            </a:pPr>
            <a:endParaRPr sz="75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Customer Experience Center (CEC) </a:t>
            </a:r>
            <a:r>
              <a:rPr lang="en" sz="1050">
                <a:solidFill>
                  <a:schemeClr val="dk1"/>
                </a:solidFill>
                <a:latin typeface="Libre Franklin"/>
                <a:ea typeface="Libre Franklin"/>
                <a:cs typeface="Libre Franklin"/>
                <a:sym typeface="Libre Franklin"/>
              </a:rPr>
              <a:t>– Single point of contact for customers on Salesforce and MuleSoft requirements</a:t>
            </a:r>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Architecture Design Board (ADB) </a:t>
            </a:r>
            <a:r>
              <a:rPr lang="en" sz="1050">
                <a:solidFill>
                  <a:schemeClr val="dk1"/>
                </a:solidFill>
                <a:latin typeface="Libre Franklin"/>
                <a:ea typeface="Libre Franklin"/>
                <a:cs typeface="Libre Franklin"/>
                <a:sym typeface="Libre Franklin"/>
              </a:rPr>
              <a:t>– Technical end-to-end Enterprise-wide implementation governance</a:t>
            </a:r>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Delivery Center</a:t>
            </a:r>
            <a:r>
              <a:rPr lang="en" sz="1050">
                <a:solidFill>
                  <a:schemeClr val="dk1"/>
                </a:solidFill>
                <a:latin typeface="Libre Franklin"/>
                <a:ea typeface="Libre Franklin"/>
                <a:cs typeface="Libre Franklin"/>
                <a:sym typeface="Libre Franklin"/>
              </a:rPr>
              <a:t> – Predictable delivery of Salesforce and MuleSoft projects (Traditional and Agile)</a:t>
            </a:r>
            <a:endParaRPr/>
          </a:p>
          <a:p>
            <a:pPr marL="0" marR="0" lvl="0" indent="0" algn="l" rtl="0">
              <a:spcBef>
                <a:spcPts val="0"/>
              </a:spcBef>
              <a:spcAft>
                <a:spcPts val="0"/>
              </a:spcAft>
              <a:buNone/>
            </a:pPr>
            <a:endParaRPr sz="1050">
              <a:solidFill>
                <a:schemeClr val="dk1"/>
              </a:solidFill>
              <a:latin typeface="Libre Franklin"/>
              <a:ea typeface="Libre Franklin"/>
              <a:cs typeface="Libre Franklin"/>
              <a:sym typeface="Libre Franklin"/>
            </a:endParaRPr>
          </a:p>
        </p:txBody>
      </p:sp>
      <p:cxnSp>
        <p:nvCxnSpPr>
          <p:cNvPr id="551" name="Google Shape;551;p47"/>
          <p:cNvCxnSpPr/>
          <p:nvPr/>
        </p:nvCxnSpPr>
        <p:spPr>
          <a:xfrm>
            <a:off x="5043158" y="959300"/>
            <a:ext cx="346200" cy="0"/>
          </a:xfrm>
          <a:prstGeom prst="straightConnector1">
            <a:avLst/>
          </a:prstGeom>
          <a:noFill/>
          <a:ln w="9525" cap="flat" cmpd="sng">
            <a:solidFill>
              <a:srgbClr val="75777B"/>
            </a:solidFill>
            <a:prstDash val="solid"/>
            <a:round/>
            <a:headEnd type="triangle" w="med" len="med"/>
            <a:tailEnd type="triangle" w="med" len="med"/>
          </a:ln>
        </p:spPr>
      </p:cxnSp>
      <p:sp>
        <p:nvSpPr>
          <p:cNvPr id="552" name="Google Shape;552;p47"/>
          <p:cNvSpPr txBox="1"/>
          <p:nvPr/>
        </p:nvSpPr>
        <p:spPr>
          <a:xfrm>
            <a:off x="114145" y="82736"/>
            <a:ext cx="8229600" cy="41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526F"/>
              </a:buClr>
              <a:buSzPts val="2800"/>
              <a:buFont typeface="Libre Franklin Thin"/>
              <a:buNone/>
            </a:pPr>
            <a:r>
              <a:rPr lang="en" sz="2800" b="0" i="0" u="none" strike="noStrike" cap="none">
                <a:solidFill>
                  <a:srgbClr val="3B526F"/>
                </a:solidFill>
                <a:latin typeface="Libre Franklin Thin"/>
                <a:ea typeface="Libre Franklin Thin"/>
                <a:cs typeface="Libre Franklin Thin"/>
                <a:sym typeface="Libre Franklin Thin"/>
              </a:rPr>
              <a:t>Proposed COE Engagement Structure</a:t>
            </a:r>
            <a:endParaRPr sz="2800" b="0" i="0" u="none" strike="noStrike" cap="none">
              <a:solidFill>
                <a:srgbClr val="3B526F"/>
              </a:solidFill>
              <a:latin typeface="Libre Franklin Thin"/>
              <a:ea typeface="Libre Franklin Thin"/>
              <a:cs typeface="Libre Franklin Thin"/>
              <a:sym typeface="Libre Franklin Thin"/>
            </a:endParaRPr>
          </a:p>
          <a:p>
            <a:pPr marL="0" marR="0" lvl="0" indent="0" algn="l" rtl="0">
              <a:lnSpc>
                <a:spcPct val="100000"/>
              </a:lnSpc>
              <a:spcBef>
                <a:spcPts val="0"/>
              </a:spcBef>
              <a:spcAft>
                <a:spcPts val="0"/>
              </a:spcAft>
              <a:buClr>
                <a:srgbClr val="3B526F"/>
              </a:buClr>
              <a:buSzPts val="2800"/>
              <a:buFont typeface="Libre Franklin Thin"/>
              <a:buNone/>
            </a:pPr>
            <a:endParaRPr sz="4500" b="0" i="0" u="none" strike="noStrike" cap="none">
              <a:solidFill>
                <a:srgbClr val="3B526F"/>
              </a:solidFill>
              <a:latin typeface="Libre Franklin Thin"/>
              <a:ea typeface="Libre Franklin Thin"/>
              <a:cs typeface="Libre Franklin Thin"/>
              <a:sym typeface="Libre Franklin Th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8"/>
          <p:cNvSpPr/>
          <p:nvPr/>
        </p:nvSpPr>
        <p:spPr>
          <a:xfrm>
            <a:off x="1200775" y="2440050"/>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3509350" y="2418275"/>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5817925" y="2440050"/>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txBox="1">
            <a:spLocks noGrp="1"/>
          </p:cNvSpPr>
          <p:nvPr>
            <p:ph type="title"/>
          </p:nvPr>
        </p:nvSpPr>
        <p:spPr>
          <a:xfrm>
            <a:off x="457220" y="0"/>
            <a:ext cx="8018870" cy="676800"/>
          </a:xfrm>
          <a:prstGeom prst="rect">
            <a:avLst/>
          </a:prstGeom>
          <a:noFill/>
          <a:ln>
            <a:noFill/>
          </a:ln>
        </p:spPr>
        <p:txBody>
          <a:bodyPr spcFirstLastPara="1" wrap="square" lIns="68625" tIns="68625" rIns="68625" bIns="68625" anchor="ctr" anchorCtr="0">
            <a:noAutofit/>
          </a:bodyPr>
          <a:lstStyle/>
          <a:p>
            <a:pPr marL="0" marR="0" lvl="0" indent="0" algn="l" rtl="0">
              <a:lnSpc>
                <a:spcPct val="114285"/>
              </a:lnSpc>
              <a:spcBef>
                <a:spcPts val="0"/>
              </a:spcBef>
              <a:spcAft>
                <a:spcPts val="0"/>
              </a:spcAft>
              <a:buSzPts val="1100"/>
              <a:buNone/>
            </a:pPr>
            <a:r>
              <a:rPr lang="en" dirty="0">
                <a:solidFill>
                  <a:srgbClr val="3B526F"/>
                </a:solidFill>
                <a:latin typeface="Libre Franklin Thin"/>
                <a:ea typeface="Libre Franklin Thin"/>
                <a:cs typeface="Libre Franklin Thin"/>
                <a:sym typeface="Libre Franklin Thin"/>
              </a:rPr>
              <a:t>Proposed PSEG </a:t>
            </a:r>
            <a:r>
              <a:rPr lang="en" dirty="0" err="1">
                <a:solidFill>
                  <a:srgbClr val="3B526F"/>
                </a:solidFill>
                <a:latin typeface="Libre Franklin Thin"/>
                <a:ea typeface="Libre Franklin Thin"/>
                <a:cs typeface="Libre Franklin Thin"/>
                <a:sym typeface="Libre Franklin Thin"/>
              </a:rPr>
              <a:t>CoE</a:t>
            </a:r>
            <a:r>
              <a:rPr lang="en" dirty="0">
                <a:solidFill>
                  <a:srgbClr val="3B526F"/>
                </a:solidFill>
                <a:latin typeface="Libre Franklin Thin"/>
                <a:ea typeface="Libre Franklin Thin"/>
                <a:cs typeface="Libre Franklin Thin"/>
                <a:sym typeface="Libre Franklin Thin"/>
              </a:rPr>
              <a:t> Governance Structure(MuleSoft View)</a:t>
            </a:r>
            <a:endParaRPr dirty="0">
              <a:solidFill>
                <a:srgbClr val="3B526F"/>
              </a:solidFill>
              <a:latin typeface="Libre Franklin Thin"/>
              <a:ea typeface="Libre Franklin Thin"/>
              <a:cs typeface="Libre Franklin Thin"/>
              <a:sym typeface="Libre Franklin Thin"/>
            </a:endParaRPr>
          </a:p>
        </p:txBody>
      </p:sp>
      <p:grpSp>
        <p:nvGrpSpPr>
          <p:cNvPr id="562" name="Google Shape;562;p48"/>
          <p:cNvGrpSpPr/>
          <p:nvPr/>
        </p:nvGrpSpPr>
        <p:grpSpPr>
          <a:xfrm>
            <a:off x="4069862" y="3629394"/>
            <a:ext cx="611632" cy="517209"/>
            <a:chOff x="5838613" y="4736014"/>
            <a:chExt cx="987300" cy="835151"/>
          </a:xfrm>
        </p:grpSpPr>
        <p:sp>
          <p:nvSpPr>
            <p:cNvPr id="563" name="Google Shape;563;p48"/>
            <p:cNvSpPr txBox="1"/>
            <p:nvPr/>
          </p:nvSpPr>
          <p:spPr>
            <a:xfrm>
              <a:off x="5838613" y="5177565"/>
              <a:ext cx="9873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b="0" i="0" u="none" strike="noStrike" cap="none">
                  <a:solidFill>
                    <a:srgbClr val="009DDC"/>
                  </a:solidFill>
                  <a:latin typeface="Verdana"/>
                  <a:ea typeface="Verdana"/>
                  <a:cs typeface="Verdana"/>
                  <a:sym typeface="Verdana"/>
                </a:rPr>
                <a:t>API Architects</a:t>
              </a:r>
              <a:endParaRPr sz="700" b="0" i="0" u="none" strike="noStrike" cap="none">
                <a:solidFill>
                  <a:srgbClr val="009DDC"/>
                </a:solidFill>
                <a:latin typeface="Verdana"/>
                <a:ea typeface="Verdana"/>
                <a:cs typeface="Verdana"/>
                <a:sym typeface="Verdana"/>
              </a:endParaRPr>
            </a:p>
          </p:txBody>
        </p:sp>
        <p:sp>
          <p:nvSpPr>
            <p:cNvPr id="564" name="Google Shape;564;p48"/>
            <p:cNvSpPr/>
            <p:nvPr/>
          </p:nvSpPr>
          <p:spPr>
            <a:xfrm>
              <a:off x="6137002" y="4736014"/>
              <a:ext cx="397800" cy="377400"/>
            </a:xfrm>
            <a:custGeom>
              <a:avLst/>
              <a:gdLst/>
              <a:ahLst/>
              <a:cxnLst/>
              <a:rect l="l" t="t" r="r" b="b"/>
              <a:pathLst>
                <a:path w="120000" h="120000" extrusionOk="0">
                  <a:moveTo>
                    <a:pt x="60000" y="0"/>
                  </a:moveTo>
                  <a:cubicBezTo>
                    <a:pt x="27457" y="0"/>
                    <a:pt x="0" y="27226"/>
                    <a:pt x="0" y="59495"/>
                  </a:cubicBezTo>
                  <a:cubicBezTo>
                    <a:pt x="0" y="70588"/>
                    <a:pt x="3050" y="79663"/>
                    <a:pt x="7118" y="88739"/>
                  </a:cubicBezTo>
                  <a:cubicBezTo>
                    <a:pt x="7118" y="88739"/>
                    <a:pt x="7118" y="88739"/>
                    <a:pt x="7118" y="88739"/>
                  </a:cubicBezTo>
                  <a:cubicBezTo>
                    <a:pt x="7118" y="88739"/>
                    <a:pt x="7118" y="88739"/>
                    <a:pt x="7118" y="88739"/>
                  </a:cubicBezTo>
                  <a:cubicBezTo>
                    <a:pt x="17288" y="106890"/>
                    <a:pt x="3762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8305" y="95798"/>
                    <a:pt x="15254" y="90756"/>
                    <a:pt x="12203" y="86722"/>
                  </a:cubicBezTo>
                  <a:cubicBezTo>
                    <a:pt x="15254" y="82689"/>
                    <a:pt x="18305" y="79663"/>
                    <a:pt x="22372" y="77647"/>
                  </a:cubicBezTo>
                  <a:cubicBezTo>
                    <a:pt x="22372" y="77647"/>
                    <a:pt x="22372" y="77647"/>
                    <a:pt x="23389" y="77647"/>
                  </a:cubicBezTo>
                  <a:cubicBezTo>
                    <a:pt x="25423" y="76638"/>
                    <a:pt x="25423" y="76638"/>
                    <a:pt x="25423" y="76638"/>
                  </a:cubicBezTo>
                  <a:cubicBezTo>
                    <a:pt x="23389" y="74621"/>
                    <a:pt x="23389" y="74621"/>
                    <a:pt x="23389" y="74621"/>
                  </a:cubicBezTo>
                  <a:cubicBezTo>
                    <a:pt x="20338" y="70588"/>
                    <a:pt x="19322" y="66554"/>
                    <a:pt x="18305" y="64537"/>
                  </a:cubicBezTo>
                  <a:cubicBezTo>
                    <a:pt x="17288" y="64537"/>
                    <a:pt x="17288" y="64537"/>
                    <a:pt x="17288" y="64537"/>
                  </a:cubicBezTo>
                  <a:cubicBezTo>
                    <a:pt x="14237" y="58487"/>
                    <a:pt x="14237" y="56470"/>
                    <a:pt x="14237" y="56470"/>
                  </a:cubicBezTo>
                  <a:cubicBezTo>
                    <a:pt x="15254" y="55462"/>
                    <a:pt x="15254" y="55462"/>
                    <a:pt x="16271" y="55462"/>
                  </a:cubicBezTo>
                  <a:cubicBezTo>
                    <a:pt x="17288" y="55462"/>
                    <a:pt x="17288" y="55462"/>
                    <a:pt x="17288" y="55462"/>
                  </a:cubicBezTo>
                  <a:cubicBezTo>
                    <a:pt x="17288" y="50420"/>
                    <a:pt x="17288" y="50420"/>
                    <a:pt x="17288" y="50420"/>
                  </a:cubicBezTo>
                  <a:cubicBezTo>
                    <a:pt x="17288" y="44369"/>
                    <a:pt x="21355" y="39327"/>
                    <a:pt x="27457" y="38319"/>
                  </a:cubicBezTo>
                  <a:cubicBezTo>
                    <a:pt x="27457" y="36302"/>
                    <a:pt x="27457" y="35294"/>
                    <a:pt x="28474" y="34285"/>
                  </a:cubicBezTo>
                  <a:cubicBezTo>
                    <a:pt x="20338" y="35294"/>
                    <a:pt x="14237" y="42352"/>
                    <a:pt x="14237" y="50420"/>
                  </a:cubicBezTo>
                  <a:cubicBezTo>
                    <a:pt x="14237" y="52436"/>
                    <a:pt x="14237" y="52436"/>
                    <a:pt x="14237" y="52436"/>
                  </a:cubicBezTo>
                  <a:cubicBezTo>
                    <a:pt x="13220" y="52436"/>
                    <a:pt x="12203" y="53445"/>
                    <a:pt x="11186" y="54453"/>
                  </a:cubicBezTo>
                  <a:cubicBezTo>
                    <a:pt x="10169" y="57478"/>
                    <a:pt x="11186" y="61512"/>
                    <a:pt x="15254" y="67563"/>
                  </a:cubicBezTo>
                  <a:cubicBezTo>
                    <a:pt x="15254" y="67563"/>
                    <a:pt x="15254" y="67563"/>
                    <a:pt x="15254" y="67563"/>
                  </a:cubicBezTo>
                  <a:cubicBezTo>
                    <a:pt x="16271" y="69579"/>
                    <a:pt x="17288" y="72605"/>
                    <a:pt x="19322" y="75630"/>
                  </a:cubicBezTo>
                  <a:cubicBezTo>
                    <a:pt x="16271" y="77647"/>
                    <a:pt x="13220" y="79663"/>
                    <a:pt x="10169" y="82689"/>
                  </a:cubicBezTo>
                  <a:cubicBezTo>
                    <a:pt x="7118" y="75630"/>
                    <a:pt x="5084" y="68571"/>
                    <a:pt x="5084" y="59495"/>
                  </a:cubicBezTo>
                  <a:cubicBezTo>
                    <a:pt x="5084" y="30252"/>
                    <a:pt x="29491" y="6050"/>
                    <a:pt x="60000" y="6050"/>
                  </a:cubicBezTo>
                  <a:cubicBezTo>
                    <a:pt x="90508" y="6050"/>
                    <a:pt x="114915" y="30252"/>
                    <a:pt x="114915" y="59495"/>
                  </a:cubicBezTo>
                  <a:cubicBezTo>
                    <a:pt x="114915" y="67563"/>
                    <a:pt x="112881" y="75630"/>
                    <a:pt x="109830" y="81680"/>
                  </a:cubicBezTo>
                  <a:cubicBezTo>
                    <a:pt x="107796" y="79663"/>
                    <a:pt x="104745" y="76638"/>
                    <a:pt x="101694" y="75630"/>
                  </a:cubicBezTo>
                  <a:cubicBezTo>
                    <a:pt x="103728" y="72605"/>
                    <a:pt x="104745" y="69579"/>
                    <a:pt x="105762" y="67563"/>
                  </a:cubicBezTo>
                  <a:cubicBezTo>
                    <a:pt x="105762" y="67563"/>
                    <a:pt x="105762" y="67563"/>
                    <a:pt x="105762" y="67563"/>
                  </a:cubicBezTo>
                  <a:cubicBezTo>
                    <a:pt x="109830" y="61512"/>
                    <a:pt x="110847" y="57478"/>
                    <a:pt x="109830" y="54453"/>
                  </a:cubicBezTo>
                  <a:cubicBezTo>
                    <a:pt x="108813" y="53445"/>
                    <a:pt x="107796" y="52436"/>
                    <a:pt x="107796" y="52436"/>
                  </a:cubicBezTo>
                  <a:cubicBezTo>
                    <a:pt x="107796" y="50420"/>
                    <a:pt x="107796" y="50420"/>
                    <a:pt x="107796" y="50420"/>
                  </a:cubicBezTo>
                  <a:cubicBezTo>
                    <a:pt x="107796" y="41344"/>
                    <a:pt x="100677" y="34285"/>
                    <a:pt x="91525" y="34285"/>
                  </a:cubicBezTo>
                  <a:cubicBezTo>
                    <a:pt x="92542" y="35294"/>
                    <a:pt x="92542" y="36302"/>
                    <a:pt x="92542" y="38319"/>
                  </a:cubicBezTo>
                  <a:cubicBezTo>
                    <a:pt x="98644" y="38319"/>
                    <a:pt x="103728" y="44369"/>
                    <a:pt x="103728" y="50420"/>
                  </a:cubicBezTo>
                  <a:cubicBezTo>
                    <a:pt x="103728" y="55462"/>
                    <a:pt x="103728" y="55462"/>
                    <a:pt x="103728" y="55462"/>
                  </a:cubicBezTo>
                  <a:cubicBezTo>
                    <a:pt x="105762" y="55462"/>
                    <a:pt x="105762" y="55462"/>
                    <a:pt x="105762" y="55462"/>
                  </a:cubicBezTo>
                  <a:cubicBezTo>
                    <a:pt x="105762" y="55462"/>
                    <a:pt x="106779" y="55462"/>
                    <a:pt x="106779" y="56470"/>
                  </a:cubicBezTo>
                  <a:cubicBezTo>
                    <a:pt x="106779" y="56470"/>
                    <a:pt x="107796" y="58487"/>
                    <a:pt x="103728" y="64537"/>
                  </a:cubicBezTo>
                  <a:cubicBezTo>
                    <a:pt x="102711" y="64537"/>
                    <a:pt x="102711" y="64537"/>
                    <a:pt x="102711" y="64537"/>
                  </a:cubicBezTo>
                  <a:cubicBezTo>
                    <a:pt x="102711" y="66554"/>
                    <a:pt x="100677" y="70588"/>
                    <a:pt x="97627" y="74621"/>
                  </a:cubicBezTo>
                  <a:cubicBezTo>
                    <a:pt x="96610" y="76638"/>
                    <a:pt x="96610" y="76638"/>
                    <a:pt x="96610" y="76638"/>
                  </a:cubicBezTo>
                  <a:cubicBezTo>
                    <a:pt x="98644" y="77647"/>
                    <a:pt x="98644" y="77647"/>
                    <a:pt x="98644" y="77647"/>
                  </a:cubicBezTo>
                  <a:cubicBezTo>
                    <a:pt x="98644" y="77647"/>
                    <a:pt x="98644" y="77647"/>
                    <a:pt x="98644" y="77647"/>
                  </a:cubicBezTo>
                  <a:cubicBezTo>
                    <a:pt x="98644" y="77647"/>
                    <a:pt x="98644" y="77647"/>
                    <a:pt x="98644" y="77647"/>
                  </a:cubicBezTo>
                  <a:cubicBezTo>
                    <a:pt x="98644" y="77647"/>
                    <a:pt x="98644" y="77647"/>
                    <a:pt x="98644" y="77647"/>
                  </a:cubicBezTo>
                  <a:cubicBezTo>
                    <a:pt x="102711" y="79663"/>
                    <a:pt x="105762" y="82689"/>
                    <a:pt x="108813" y="85714"/>
                  </a:cubicBezTo>
                  <a:cubicBezTo>
                    <a:pt x="105762" y="90756"/>
                    <a:pt x="102711" y="9478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grpSp>
      <p:cxnSp>
        <p:nvCxnSpPr>
          <p:cNvPr id="565" name="Google Shape;565;p48"/>
          <p:cNvCxnSpPr>
            <a:endCxn id="566" idx="2"/>
          </p:cNvCxnSpPr>
          <p:nvPr/>
        </p:nvCxnSpPr>
        <p:spPr>
          <a:xfrm rot="10800000" flipH="1">
            <a:off x="4370863" y="3201100"/>
            <a:ext cx="4800" cy="408000"/>
          </a:xfrm>
          <a:prstGeom prst="straightConnector1">
            <a:avLst/>
          </a:prstGeom>
          <a:noFill/>
          <a:ln w="25400" cap="flat" cmpd="sng">
            <a:solidFill>
              <a:srgbClr val="00A1DF"/>
            </a:solidFill>
            <a:prstDash val="solid"/>
            <a:miter lim="800000"/>
            <a:headEnd type="none" w="sm" len="sm"/>
            <a:tailEnd type="none" w="sm" len="sm"/>
          </a:ln>
        </p:spPr>
      </p:cxnSp>
      <p:grpSp>
        <p:nvGrpSpPr>
          <p:cNvPr id="567" name="Google Shape;567;p48"/>
          <p:cNvGrpSpPr/>
          <p:nvPr/>
        </p:nvGrpSpPr>
        <p:grpSpPr>
          <a:xfrm>
            <a:off x="6077386" y="3590475"/>
            <a:ext cx="609588" cy="517209"/>
            <a:chOff x="2780869" y="4736014"/>
            <a:chExt cx="984000" cy="835151"/>
          </a:xfrm>
        </p:grpSpPr>
        <p:sp>
          <p:nvSpPr>
            <p:cNvPr id="568" name="Google Shape;568;p48"/>
            <p:cNvSpPr/>
            <p:nvPr/>
          </p:nvSpPr>
          <p:spPr>
            <a:xfrm>
              <a:off x="3080110" y="4736014"/>
              <a:ext cx="400800" cy="377400"/>
            </a:xfrm>
            <a:custGeom>
              <a:avLst/>
              <a:gdLst/>
              <a:ahLst/>
              <a:cxnLst/>
              <a:rect l="l" t="t" r="r" b="b"/>
              <a:pathLst>
                <a:path w="120000" h="120000" extrusionOk="0">
                  <a:moveTo>
                    <a:pt x="59495" y="0"/>
                  </a:moveTo>
                  <a:cubicBezTo>
                    <a:pt x="27226" y="0"/>
                    <a:pt x="0" y="27226"/>
                    <a:pt x="0" y="59495"/>
                  </a:cubicBezTo>
                  <a:cubicBezTo>
                    <a:pt x="0" y="92773"/>
                    <a:pt x="27226" y="120000"/>
                    <a:pt x="59495" y="120000"/>
                  </a:cubicBezTo>
                  <a:cubicBezTo>
                    <a:pt x="92773" y="120000"/>
                    <a:pt x="120000" y="92773"/>
                    <a:pt x="120000" y="59495"/>
                  </a:cubicBezTo>
                  <a:cubicBezTo>
                    <a:pt x="120000" y="27226"/>
                    <a:pt x="92773" y="0"/>
                    <a:pt x="59495" y="0"/>
                  </a:cubicBezTo>
                  <a:close/>
                  <a:moveTo>
                    <a:pt x="26218" y="102857"/>
                  </a:moveTo>
                  <a:cubicBezTo>
                    <a:pt x="30252" y="94789"/>
                    <a:pt x="36302" y="88739"/>
                    <a:pt x="44369" y="84705"/>
                  </a:cubicBezTo>
                  <a:cubicBezTo>
                    <a:pt x="47394" y="83697"/>
                    <a:pt x="47394" y="83697"/>
                    <a:pt x="47394" y="83697"/>
                  </a:cubicBezTo>
                  <a:cubicBezTo>
                    <a:pt x="45378" y="80672"/>
                    <a:pt x="45378" y="80672"/>
                    <a:pt x="45378" y="80672"/>
                  </a:cubicBezTo>
                  <a:cubicBezTo>
                    <a:pt x="41344" y="75630"/>
                    <a:pt x="38319" y="69579"/>
                    <a:pt x="37310" y="65546"/>
                  </a:cubicBezTo>
                  <a:cubicBezTo>
                    <a:pt x="36302" y="65546"/>
                    <a:pt x="36302" y="65546"/>
                    <a:pt x="36302" y="65546"/>
                  </a:cubicBezTo>
                  <a:cubicBezTo>
                    <a:pt x="34285" y="62521"/>
                    <a:pt x="33277" y="59495"/>
                    <a:pt x="32268" y="58487"/>
                  </a:cubicBezTo>
                  <a:cubicBezTo>
                    <a:pt x="40336" y="60504"/>
                    <a:pt x="49411" y="61512"/>
                    <a:pt x="59495" y="61512"/>
                  </a:cubicBezTo>
                  <a:cubicBezTo>
                    <a:pt x="69579" y="61512"/>
                    <a:pt x="79663" y="60504"/>
                    <a:pt x="87731" y="57478"/>
                  </a:cubicBezTo>
                  <a:cubicBezTo>
                    <a:pt x="86722" y="59495"/>
                    <a:pt x="85714" y="61512"/>
                    <a:pt x="83697" y="65546"/>
                  </a:cubicBezTo>
                  <a:cubicBezTo>
                    <a:pt x="82689" y="65546"/>
                    <a:pt x="82689" y="65546"/>
                    <a:pt x="82689" y="65546"/>
                  </a:cubicBezTo>
                  <a:cubicBezTo>
                    <a:pt x="81680" y="69579"/>
                    <a:pt x="78655" y="75630"/>
                    <a:pt x="74621" y="80672"/>
                  </a:cubicBezTo>
                  <a:cubicBezTo>
                    <a:pt x="72605" y="83697"/>
                    <a:pt x="72605" y="83697"/>
                    <a:pt x="72605" y="83697"/>
                  </a:cubicBezTo>
                  <a:cubicBezTo>
                    <a:pt x="75630" y="84705"/>
                    <a:pt x="75630" y="84705"/>
                    <a:pt x="75630" y="84705"/>
                  </a:cubicBezTo>
                  <a:cubicBezTo>
                    <a:pt x="83697" y="88739"/>
                    <a:pt x="89747" y="94789"/>
                    <a:pt x="93781" y="102857"/>
                  </a:cubicBezTo>
                  <a:cubicBezTo>
                    <a:pt x="84705" y="109915"/>
                    <a:pt x="72605" y="113949"/>
                    <a:pt x="59495" y="113949"/>
                  </a:cubicBezTo>
                  <a:cubicBezTo>
                    <a:pt x="47394" y="113949"/>
                    <a:pt x="35294" y="109915"/>
                    <a:pt x="26218" y="102857"/>
                  </a:cubicBezTo>
                  <a:close/>
                  <a:moveTo>
                    <a:pt x="97815" y="98823"/>
                  </a:moveTo>
                  <a:cubicBezTo>
                    <a:pt x="93781" y="91764"/>
                    <a:pt x="87731" y="85714"/>
                    <a:pt x="80672" y="81680"/>
                  </a:cubicBezTo>
                  <a:cubicBezTo>
                    <a:pt x="83697" y="77647"/>
                    <a:pt x="85714" y="73613"/>
                    <a:pt x="86722" y="69579"/>
                  </a:cubicBezTo>
                  <a:cubicBezTo>
                    <a:pt x="86722" y="69579"/>
                    <a:pt x="86722" y="69579"/>
                    <a:pt x="86722" y="69579"/>
                  </a:cubicBezTo>
                  <a:cubicBezTo>
                    <a:pt x="90756" y="63529"/>
                    <a:pt x="92773" y="58487"/>
                    <a:pt x="93781" y="55462"/>
                  </a:cubicBezTo>
                  <a:cubicBezTo>
                    <a:pt x="95798" y="53445"/>
                    <a:pt x="102857" y="49411"/>
                    <a:pt x="93781" y="45378"/>
                  </a:cubicBezTo>
                  <a:cubicBezTo>
                    <a:pt x="93781" y="45378"/>
                    <a:pt x="93781" y="45378"/>
                    <a:pt x="92773" y="45378"/>
                  </a:cubicBezTo>
                  <a:cubicBezTo>
                    <a:pt x="92773" y="28235"/>
                    <a:pt x="80672" y="15126"/>
                    <a:pt x="65546" y="12100"/>
                  </a:cubicBezTo>
                  <a:cubicBezTo>
                    <a:pt x="65546" y="10084"/>
                    <a:pt x="65546" y="10084"/>
                    <a:pt x="65546" y="10084"/>
                  </a:cubicBezTo>
                  <a:cubicBezTo>
                    <a:pt x="65546" y="9075"/>
                    <a:pt x="64537" y="8067"/>
                    <a:pt x="63529" y="8067"/>
                  </a:cubicBezTo>
                  <a:cubicBezTo>
                    <a:pt x="55462" y="8067"/>
                    <a:pt x="55462" y="8067"/>
                    <a:pt x="55462" y="8067"/>
                  </a:cubicBezTo>
                  <a:cubicBezTo>
                    <a:pt x="54453" y="8067"/>
                    <a:pt x="53445" y="9075"/>
                    <a:pt x="53445" y="10084"/>
                  </a:cubicBezTo>
                  <a:cubicBezTo>
                    <a:pt x="53445" y="12100"/>
                    <a:pt x="53445" y="12100"/>
                    <a:pt x="53445" y="12100"/>
                  </a:cubicBezTo>
                  <a:cubicBezTo>
                    <a:pt x="38319" y="15126"/>
                    <a:pt x="26218" y="29243"/>
                    <a:pt x="26218" y="45378"/>
                  </a:cubicBezTo>
                  <a:cubicBezTo>
                    <a:pt x="26218" y="45378"/>
                    <a:pt x="25210" y="45378"/>
                    <a:pt x="25210" y="45378"/>
                  </a:cubicBezTo>
                  <a:cubicBezTo>
                    <a:pt x="15126" y="50420"/>
                    <a:pt x="25210" y="55462"/>
                    <a:pt x="25210" y="55462"/>
                  </a:cubicBezTo>
                  <a:cubicBezTo>
                    <a:pt x="25210" y="55462"/>
                    <a:pt x="26218" y="55462"/>
                    <a:pt x="26218" y="55462"/>
                  </a:cubicBezTo>
                  <a:cubicBezTo>
                    <a:pt x="27226" y="59495"/>
                    <a:pt x="29243" y="64537"/>
                    <a:pt x="33277" y="69579"/>
                  </a:cubicBezTo>
                  <a:cubicBezTo>
                    <a:pt x="33277" y="69579"/>
                    <a:pt x="33277" y="69579"/>
                    <a:pt x="33277" y="69579"/>
                  </a:cubicBezTo>
                  <a:cubicBezTo>
                    <a:pt x="34285" y="73613"/>
                    <a:pt x="36302" y="77647"/>
                    <a:pt x="39327" y="81680"/>
                  </a:cubicBezTo>
                  <a:cubicBezTo>
                    <a:pt x="32268" y="85714"/>
                    <a:pt x="26218" y="91764"/>
                    <a:pt x="22184" y="98823"/>
                  </a:cubicBezTo>
                  <a:cubicBezTo>
                    <a:pt x="12100" y="88739"/>
                    <a:pt x="6050" y="75630"/>
                    <a:pt x="6050" y="59495"/>
                  </a:cubicBezTo>
                  <a:cubicBezTo>
                    <a:pt x="6050" y="30252"/>
                    <a:pt x="30252" y="6050"/>
                    <a:pt x="59495" y="6050"/>
                  </a:cubicBezTo>
                  <a:cubicBezTo>
                    <a:pt x="89747" y="6050"/>
                    <a:pt x="113949" y="30252"/>
                    <a:pt x="113949" y="59495"/>
                  </a:cubicBezTo>
                  <a:cubicBezTo>
                    <a:pt x="113949" y="75630"/>
                    <a:pt x="107899" y="88739"/>
                    <a:pt x="97815"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69" name="Google Shape;569;p48"/>
            <p:cNvSpPr txBox="1"/>
            <p:nvPr/>
          </p:nvSpPr>
          <p:spPr>
            <a:xfrm>
              <a:off x="2780869" y="5177565"/>
              <a:ext cx="9840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Platform Engineer</a:t>
              </a:r>
              <a:endParaRPr sz="700" b="0" i="0" u="none" strike="noStrike" cap="none">
                <a:solidFill>
                  <a:srgbClr val="009DDC"/>
                </a:solidFill>
                <a:latin typeface="Verdana"/>
                <a:ea typeface="Verdana"/>
                <a:cs typeface="Verdana"/>
                <a:sym typeface="Verdana"/>
              </a:endParaRPr>
            </a:p>
          </p:txBody>
        </p:sp>
      </p:grpSp>
      <p:cxnSp>
        <p:nvCxnSpPr>
          <p:cNvPr id="570" name="Google Shape;570;p48"/>
          <p:cNvCxnSpPr>
            <a:endCxn id="571" idx="2"/>
          </p:cNvCxnSpPr>
          <p:nvPr/>
        </p:nvCxnSpPr>
        <p:spPr>
          <a:xfrm rot="10800000" flipH="1">
            <a:off x="6369538" y="3204475"/>
            <a:ext cx="385200" cy="324300"/>
          </a:xfrm>
          <a:prstGeom prst="straightConnector1">
            <a:avLst/>
          </a:prstGeom>
          <a:noFill/>
          <a:ln w="25400" cap="flat" cmpd="sng">
            <a:solidFill>
              <a:srgbClr val="00A1DF"/>
            </a:solidFill>
            <a:prstDash val="solid"/>
            <a:miter lim="800000"/>
            <a:headEnd type="none" w="sm" len="sm"/>
            <a:tailEnd type="none" w="sm" len="sm"/>
          </a:ln>
        </p:spPr>
      </p:cxnSp>
      <p:grpSp>
        <p:nvGrpSpPr>
          <p:cNvPr id="572" name="Google Shape;572;p48"/>
          <p:cNvGrpSpPr/>
          <p:nvPr/>
        </p:nvGrpSpPr>
        <p:grpSpPr>
          <a:xfrm>
            <a:off x="7056683" y="3590475"/>
            <a:ext cx="656050" cy="517209"/>
            <a:chOff x="9489744" y="4736014"/>
            <a:chExt cx="1059000" cy="835151"/>
          </a:xfrm>
        </p:grpSpPr>
        <p:sp>
          <p:nvSpPr>
            <p:cNvPr id="573" name="Google Shape;573;p48"/>
            <p:cNvSpPr/>
            <p:nvPr/>
          </p:nvSpPr>
          <p:spPr>
            <a:xfrm>
              <a:off x="9757058" y="4736014"/>
              <a:ext cx="397800" cy="377400"/>
            </a:xfrm>
            <a:custGeom>
              <a:avLst/>
              <a:gdLst/>
              <a:ahLst/>
              <a:cxnLst/>
              <a:rect l="l" t="t" r="r" b="b"/>
              <a:pathLst>
                <a:path w="120000" h="120000" extrusionOk="0">
                  <a:moveTo>
                    <a:pt x="60000" y="0"/>
                  </a:moveTo>
                  <a:cubicBezTo>
                    <a:pt x="27457" y="0"/>
                    <a:pt x="0" y="27226"/>
                    <a:pt x="0" y="59495"/>
                  </a:cubicBezTo>
                  <a:cubicBezTo>
                    <a:pt x="0" y="70588"/>
                    <a:pt x="3050" y="79663"/>
                    <a:pt x="7118" y="88739"/>
                  </a:cubicBezTo>
                  <a:cubicBezTo>
                    <a:pt x="7118" y="88739"/>
                    <a:pt x="7118" y="88739"/>
                    <a:pt x="7118" y="88739"/>
                  </a:cubicBezTo>
                  <a:cubicBezTo>
                    <a:pt x="7118" y="88739"/>
                    <a:pt x="7118" y="88739"/>
                    <a:pt x="7118" y="88739"/>
                  </a:cubicBezTo>
                  <a:cubicBezTo>
                    <a:pt x="17288" y="106890"/>
                    <a:pt x="3762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8305" y="95798"/>
                    <a:pt x="15254" y="90756"/>
                    <a:pt x="12203" y="86722"/>
                  </a:cubicBezTo>
                  <a:cubicBezTo>
                    <a:pt x="15254" y="82689"/>
                    <a:pt x="18305" y="79663"/>
                    <a:pt x="22372" y="77647"/>
                  </a:cubicBezTo>
                  <a:cubicBezTo>
                    <a:pt x="22372" y="77647"/>
                    <a:pt x="22372" y="77647"/>
                    <a:pt x="23389" y="77647"/>
                  </a:cubicBezTo>
                  <a:cubicBezTo>
                    <a:pt x="25423" y="76638"/>
                    <a:pt x="25423" y="76638"/>
                    <a:pt x="25423" y="76638"/>
                  </a:cubicBezTo>
                  <a:cubicBezTo>
                    <a:pt x="23389" y="74621"/>
                    <a:pt x="23389" y="74621"/>
                    <a:pt x="23389" y="74621"/>
                  </a:cubicBezTo>
                  <a:cubicBezTo>
                    <a:pt x="20338" y="70588"/>
                    <a:pt x="19322" y="66554"/>
                    <a:pt x="18305" y="64537"/>
                  </a:cubicBezTo>
                  <a:cubicBezTo>
                    <a:pt x="17288" y="64537"/>
                    <a:pt x="17288" y="64537"/>
                    <a:pt x="17288" y="64537"/>
                  </a:cubicBezTo>
                  <a:cubicBezTo>
                    <a:pt x="14237" y="58487"/>
                    <a:pt x="14237" y="56470"/>
                    <a:pt x="14237" y="56470"/>
                  </a:cubicBezTo>
                  <a:cubicBezTo>
                    <a:pt x="15254" y="55462"/>
                    <a:pt x="15254" y="55462"/>
                    <a:pt x="16271" y="55462"/>
                  </a:cubicBezTo>
                  <a:cubicBezTo>
                    <a:pt x="17288" y="55462"/>
                    <a:pt x="17288" y="55462"/>
                    <a:pt x="17288" y="55462"/>
                  </a:cubicBezTo>
                  <a:cubicBezTo>
                    <a:pt x="17288" y="50420"/>
                    <a:pt x="17288" y="50420"/>
                    <a:pt x="17288" y="50420"/>
                  </a:cubicBezTo>
                  <a:cubicBezTo>
                    <a:pt x="17288" y="44369"/>
                    <a:pt x="21355" y="39327"/>
                    <a:pt x="27457" y="38319"/>
                  </a:cubicBezTo>
                  <a:cubicBezTo>
                    <a:pt x="27457" y="36302"/>
                    <a:pt x="27457" y="35294"/>
                    <a:pt x="28474" y="34285"/>
                  </a:cubicBezTo>
                  <a:cubicBezTo>
                    <a:pt x="20338" y="35294"/>
                    <a:pt x="14237" y="42352"/>
                    <a:pt x="14237" y="50420"/>
                  </a:cubicBezTo>
                  <a:cubicBezTo>
                    <a:pt x="14237" y="52436"/>
                    <a:pt x="14237" y="52436"/>
                    <a:pt x="14237" y="52436"/>
                  </a:cubicBezTo>
                  <a:cubicBezTo>
                    <a:pt x="13220" y="52436"/>
                    <a:pt x="12203" y="53445"/>
                    <a:pt x="11186" y="54453"/>
                  </a:cubicBezTo>
                  <a:cubicBezTo>
                    <a:pt x="10169" y="57478"/>
                    <a:pt x="11186" y="61512"/>
                    <a:pt x="15254" y="67563"/>
                  </a:cubicBezTo>
                  <a:cubicBezTo>
                    <a:pt x="15254" y="67563"/>
                    <a:pt x="15254" y="67563"/>
                    <a:pt x="15254" y="67563"/>
                  </a:cubicBezTo>
                  <a:cubicBezTo>
                    <a:pt x="16271" y="69579"/>
                    <a:pt x="17288" y="72605"/>
                    <a:pt x="19322" y="75630"/>
                  </a:cubicBezTo>
                  <a:cubicBezTo>
                    <a:pt x="16271" y="77647"/>
                    <a:pt x="13220" y="79663"/>
                    <a:pt x="10169" y="82689"/>
                  </a:cubicBezTo>
                  <a:cubicBezTo>
                    <a:pt x="7118" y="75630"/>
                    <a:pt x="5084" y="68571"/>
                    <a:pt x="5084" y="59495"/>
                  </a:cubicBezTo>
                  <a:cubicBezTo>
                    <a:pt x="5084" y="30252"/>
                    <a:pt x="29491" y="6050"/>
                    <a:pt x="60000" y="6050"/>
                  </a:cubicBezTo>
                  <a:cubicBezTo>
                    <a:pt x="90508" y="6050"/>
                    <a:pt x="114915" y="30252"/>
                    <a:pt x="114915" y="59495"/>
                  </a:cubicBezTo>
                  <a:cubicBezTo>
                    <a:pt x="114915" y="67563"/>
                    <a:pt x="112881" y="75630"/>
                    <a:pt x="109830" y="81680"/>
                  </a:cubicBezTo>
                  <a:cubicBezTo>
                    <a:pt x="107796" y="79663"/>
                    <a:pt x="104745" y="76638"/>
                    <a:pt x="101694" y="75630"/>
                  </a:cubicBezTo>
                  <a:cubicBezTo>
                    <a:pt x="103728" y="72605"/>
                    <a:pt x="104745" y="69579"/>
                    <a:pt x="105762" y="67563"/>
                  </a:cubicBezTo>
                  <a:cubicBezTo>
                    <a:pt x="105762" y="67563"/>
                    <a:pt x="105762" y="67563"/>
                    <a:pt x="105762" y="67563"/>
                  </a:cubicBezTo>
                  <a:cubicBezTo>
                    <a:pt x="109830" y="61512"/>
                    <a:pt x="110847" y="57478"/>
                    <a:pt x="109830" y="54453"/>
                  </a:cubicBezTo>
                  <a:cubicBezTo>
                    <a:pt x="108813" y="53445"/>
                    <a:pt x="107796" y="52436"/>
                    <a:pt x="107796" y="52436"/>
                  </a:cubicBezTo>
                  <a:cubicBezTo>
                    <a:pt x="107796" y="50420"/>
                    <a:pt x="107796" y="50420"/>
                    <a:pt x="107796" y="50420"/>
                  </a:cubicBezTo>
                  <a:cubicBezTo>
                    <a:pt x="107796" y="41344"/>
                    <a:pt x="100677" y="34285"/>
                    <a:pt x="91525" y="34285"/>
                  </a:cubicBezTo>
                  <a:cubicBezTo>
                    <a:pt x="92542" y="35294"/>
                    <a:pt x="92542" y="36302"/>
                    <a:pt x="92542" y="38319"/>
                  </a:cubicBezTo>
                  <a:cubicBezTo>
                    <a:pt x="98644" y="38319"/>
                    <a:pt x="103728" y="44369"/>
                    <a:pt x="103728" y="50420"/>
                  </a:cubicBezTo>
                  <a:cubicBezTo>
                    <a:pt x="103728" y="55462"/>
                    <a:pt x="103728" y="55462"/>
                    <a:pt x="103728" y="55462"/>
                  </a:cubicBezTo>
                  <a:cubicBezTo>
                    <a:pt x="105762" y="55462"/>
                    <a:pt x="105762" y="55462"/>
                    <a:pt x="105762" y="55462"/>
                  </a:cubicBezTo>
                  <a:cubicBezTo>
                    <a:pt x="105762" y="55462"/>
                    <a:pt x="106779" y="55462"/>
                    <a:pt x="106779" y="56470"/>
                  </a:cubicBezTo>
                  <a:cubicBezTo>
                    <a:pt x="106779" y="56470"/>
                    <a:pt x="107796" y="58487"/>
                    <a:pt x="103728" y="64537"/>
                  </a:cubicBezTo>
                  <a:cubicBezTo>
                    <a:pt x="102711" y="64537"/>
                    <a:pt x="102711" y="64537"/>
                    <a:pt x="102711" y="64537"/>
                  </a:cubicBezTo>
                  <a:cubicBezTo>
                    <a:pt x="102711" y="66554"/>
                    <a:pt x="100677" y="70588"/>
                    <a:pt x="97627" y="74621"/>
                  </a:cubicBezTo>
                  <a:cubicBezTo>
                    <a:pt x="96610" y="76638"/>
                    <a:pt x="96610" y="76638"/>
                    <a:pt x="96610" y="76638"/>
                  </a:cubicBezTo>
                  <a:cubicBezTo>
                    <a:pt x="98644" y="77647"/>
                    <a:pt x="98644" y="77647"/>
                    <a:pt x="98644" y="77647"/>
                  </a:cubicBezTo>
                  <a:cubicBezTo>
                    <a:pt x="98644" y="77647"/>
                    <a:pt x="98644" y="77647"/>
                    <a:pt x="98644" y="77647"/>
                  </a:cubicBezTo>
                  <a:cubicBezTo>
                    <a:pt x="98644" y="77647"/>
                    <a:pt x="98644" y="77647"/>
                    <a:pt x="98644" y="77647"/>
                  </a:cubicBezTo>
                  <a:cubicBezTo>
                    <a:pt x="98644" y="77647"/>
                    <a:pt x="98644" y="77647"/>
                    <a:pt x="98644" y="77647"/>
                  </a:cubicBezTo>
                  <a:cubicBezTo>
                    <a:pt x="102711" y="79663"/>
                    <a:pt x="105762" y="82689"/>
                    <a:pt x="108813" y="85714"/>
                  </a:cubicBezTo>
                  <a:cubicBezTo>
                    <a:pt x="105762" y="90756"/>
                    <a:pt x="102711" y="9478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4" name="Google Shape;574;p48"/>
            <p:cNvSpPr txBox="1"/>
            <p:nvPr/>
          </p:nvSpPr>
          <p:spPr>
            <a:xfrm>
              <a:off x="9489744" y="5177565"/>
              <a:ext cx="10590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API Developers</a:t>
              </a:r>
              <a:endParaRPr sz="700" b="0" i="0" u="none" strike="noStrike" cap="none">
                <a:solidFill>
                  <a:srgbClr val="009DDC"/>
                </a:solidFill>
                <a:latin typeface="Verdana"/>
                <a:ea typeface="Verdana"/>
                <a:cs typeface="Verdana"/>
                <a:sym typeface="Verdana"/>
              </a:endParaRPr>
            </a:p>
          </p:txBody>
        </p:sp>
      </p:grpSp>
      <p:sp>
        <p:nvSpPr>
          <p:cNvPr id="575" name="Google Shape;575;p48"/>
          <p:cNvSpPr txBox="1"/>
          <p:nvPr/>
        </p:nvSpPr>
        <p:spPr>
          <a:xfrm>
            <a:off x="484200" y="630772"/>
            <a:ext cx="8077500" cy="676800"/>
          </a:xfrm>
          <a:prstGeom prst="rect">
            <a:avLst/>
          </a:prstGeom>
          <a:noFill/>
          <a:ln>
            <a:noFill/>
          </a:ln>
        </p:spPr>
        <p:txBody>
          <a:bodyPr spcFirstLastPara="1" wrap="square" lIns="68625" tIns="34300" rIns="68625" bIns="34300" anchor="t" anchorCtr="0">
            <a:noAutofit/>
          </a:bodyPr>
          <a:lstStyle/>
          <a:p>
            <a:pPr marL="215900" marR="0" lvl="0" indent="-209550" algn="l" rtl="0">
              <a:lnSpc>
                <a:spcPct val="120000"/>
              </a:lnSpc>
              <a:spcBef>
                <a:spcPts val="0"/>
              </a:spcBef>
              <a:spcAft>
                <a:spcPts val="0"/>
              </a:spcAft>
              <a:buClr>
                <a:srgbClr val="00A1DF"/>
              </a:buClr>
              <a:buSzPts val="900"/>
              <a:buFont typeface="Arial"/>
              <a:buChar char="•"/>
            </a:pPr>
            <a:r>
              <a:rPr lang="en" sz="900" b="0" i="0" u="none" strike="noStrike" cap="none" dirty="0">
                <a:solidFill>
                  <a:srgbClr val="646469"/>
                </a:solidFill>
                <a:latin typeface="Verdana"/>
                <a:ea typeface="Verdana"/>
                <a:cs typeface="Verdana"/>
                <a:sym typeface="Verdana"/>
              </a:rPr>
              <a:t>The </a:t>
            </a:r>
            <a:r>
              <a:rPr lang="en" sz="900" dirty="0">
                <a:solidFill>
                  <a:srgbClr val="646469"/>
                </a:solidFill>
                <a:latin typeface="Verdana"/>
                <a:ea typeface="Verdana"/>
                <a:cs typeface="Verdana"/>
                <a:sym typeface="Verdana"/>
              </a:rPr>
              <a:t>Platform Owner, C4E Lead &amp; Service Delivery Lead</a:t>
            </a:r>
            <a:r>
              <a:rPr lang="en" sz="900" b="0" i="0" u="none" strike="noStrike" cap="none" dirty="0">
                <a:solidFill>
                  <a:srgbClr val="646469"/>
                </a:solidFill>
                <a:latin typeface="Verdana"/>
                <a:ea typeface="Verdana"/>
                <a:cs typeface="Verdana"/>
                <a:sym typeface="Verdana"/>
              </a:rPr>
              <a:t> build out their respective teams according to demand created by growth of the platform</a:t>
            </a:r>
            <a:endParaRPr sz="1100" b="0" i="0" u="none" strike="noStrike" cap="none" dirty="0">
              <a:solidFill>
                <a:srgbClr val="000000"/>
              </a:solidFill>
              <a:latin typeface="Arial"/>
              <a:ea typeface="Arial"/>
              <a:cs typeface="Arial"/>
              <a:sym typeface="Arial"/>
            </a:endParaRPr>
          </a:p>
          <a:p>
            <a:pPr marL="215900" marR="0" lvl="0" indent="-209550" algn="l" rtl="0">
              <a:lnSpc>
                <a:spcPct val="120000"/>
              </a:lnSpc>
              <a:spcBef>
                <a:spcPts val="0"/>
              </a:spcBef>
              <a:spcAft>
                <a:spcPts val="0"/>
              </a:spcAft>
              <a:buClr>
                <a:srgbClr val="00A1DF"/>
              </a:buClr>
              <a:buSzPts val="900"/>
              <a:buFont typeface="Arial"/>
              <a:buChar char="•"/>
            </a:pPr>
            <a:r>
              <a:rPr lang="en" sz="900" b="0" i="0" u="none" strike="noStrike" cap="none" dirty="0">
                <a:solidFill>
                  <a:srgbClr val="646469"/>
                </a:solidFill>
                <a:latin typeface="Verdana"/>
                <a:ea typeface="Verdana"/>
                <a:cs typeface="Verdana"/>
                <a:sym typeface="Verdana"/>
              </a:rPr>
              <a:t>Initially roles are part time as resources may not, individually, possess all of the skills necessary for each capability</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576" name="Google Shape;576;p48"/>
          <p:cNvSpPr/>
          <p:nvPr/>
        </p:nvSpPr>
        <p:spPr>
          <a:xfrm>
            <a:off x="4651593" y="1427028"/>
            <a:ext cx="246600" cy="233700"/>
          </a:xfrm>
          <a:custGeom>
            <a:avLst/>
            <a:gdLst/>
            <a:ahLst/>
            <a:cxnLst/>
            <a:rect l="l" t="t" r="r" b="b"/>
            <a:pathLst>
              <a:path w="120000" h="120000" extrusionOk="0">
                <a:moveTo>
                  <a:pt x="60000" y="0"/>
                </a:moveTo>
                <a:cubicBezTo>
                  <a:pt x="26440" y="0"/>
                  <a:pt x="0" y="27226"/>
                  <a:pt x="0" y="59495"/>
                </a:cubicBezTo>
                <a:cubicBezTo>
                  <a:pt x="0" y="92773"/>
                  <a:pt x="26440" y="120000"/>
                  <a:pt x="60000" y="120000"/>
                </a:cubicBezTo>
                <a:cubicBezTo>
                  <a:pt x="93559" y="120000"/>
                  <a:pt x="120000" y="92773"/>
                  <a:pt x="120000" y="59495"/>
                </a:cubicBezTo>
                <a:cubicBezTo>
                  <a:pt x="120000" y="27226"/>
                  <a:pt x="93559" y="0"/>
                  <a:pt x="60000" y="0"/>
                </a:cubicBezTo>
                <a:close/>
                <a:moveTo>
                  <a:pt x="45762" y="80672"/>
                </a:moveTo>
                <a:cubicBezTo>
                  <a:pt x="40677" y="75630"/>
                  <a:pt x="38644" y="69579"/>
                  <a:pt x="36610" y="65546"/>
                </a:cubicBezTo>
                <a:cubicBezTo>
                  <a:pt x="36610" y="65546"/>
                  <a:pt x="36610" y="65546"/>
                  <a:pt x="36610" y="65546"/>
                </a:cubicBezTo>
                <a:cubicBezTo>
                  <a:pt x="30508" y="56470"/>
                  <a:pt x="31525" y="53445"/>
                  <a:pt x="31525" y="52436"/>
                </a:cubicBezTo>
                <a:cubicBezTo>
                  <a:pt x="31525" y="51428"/>
                  <a:pt x="33559" y="51428"/>
                  <a:pt x="33559" y="51428"/>
                </a:cubicBezTo>
                <a:cubicBezTo>
                  <a:pt x="35593" y="51428"/>
                  <a:pt x="35593" y="51428"/>
                  <a:pt x="35593" y="51428"/>
                </a:cubicBezTo>
                <a:cubicBezTo>
                  <a:pt x="35593" y="43361"/>
                  <a:pt x="35593" y="43361"/>
                  <a:pt x="35593" y="43361"/>
                </a:cubicBezTo>
                <a:cubicBezTo>
                  <a:pt x="35593"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6440" y="51428"/>
                  <a:pt x="87457" y="51428"/>
                  <a:pt x="88474" y="52436"/>
                </a:cubicBezTo>
                <a:cubicBezTo>
                  <a:pt x="88474" y="53445"/>
                  <a:pt x="89491" y="56470"/>
                  <a:pt x="83389" y="65546"/>
                </a:cubicBezTo>
                <a:cubicBezTo>
                  <a:pt x="82372" y="65546"/>
                  <a:pt x="82372" y="65546"/>
                  <a:pt x="82372"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3559" y="102857"/>
                </a:cubicBezTo>
                <a:cubicBezTo>
                  <a:pt x="86440" y="108907"/>
                  <a:pt x="77288" y="112941"/>
                  <a:pt x="67118" y="113949"/>
                </a:cubicBezTo>
                <a:cubicBezTo>
                  <a:pt x="67118" y="102857"/>
                  <a:pt x="67118" y="102857"/>
                  <a:pt x="67118" y="102857"/>
                </a:cubicBezTo>
                <a:cubicBezTo>
                  <a:pt x="60000" y="96806"/>
                  <a:pt x="60000" y="96806"/>
                  <a:pt x="60000" y="96806"/>
                </a:cubicBezTo>
                <a:cubicBezTo>
                  <a:pt x="67118" y="90756"/>
                  <a:pt x="67118" y="90756"/>
                  <a:pt x="67118" y="90756"/>
                </a:cubicBezTo>
                <a:cubicBezTo>
                  <a:pt x="60000" y="83697"/>
                  <a:pt x="60000" y="83697"/>
                  <a:pt x="60000" y="83697"/>
                </a:cubicBezTo>
                <a:cubicBezTo>
                  <a:pt x="52881" y="90756"/>
                  <a:pt x="52881" y="90756"/>
                  <a:pt x="52881" y="90756"/>
                </a:cubicBezTo>
                <a:cubicBezTo>
                  <a:pt x="60000" y="97815"/>
                  <a:pt x="60000" y="97815"/>
                  <a:pt x="60000" y="97815"/>
                </a:cubicBezTo>
                <a:cubicBezTo>
                  <a:pt x="53898" y="102857"/>
                  <a:pt x="53898" y="102857"/>
                  <a:pt x="53898" y="102857"/>
                </a:cubicBezTo>
                <a:cubicBezTo>
                  <a:pt x="53898" y="113949"/>
                  <a:pt x="53898" y="113949"/>
                  <a:pt x="53898" y="113949"/>
                </a:cubicBezTo>
                <a:cubicBezTo>
                  <a:pt x="42711" y="112941"/>
                  <a:pt x="33559" y="108907"/>
                  <a:pt x="26440" y="102857"/>
                </a:cubicBezTo>
                <a:cubicBezTo>
                  <a:pt x="29491" y="94789"/>
                  <a:pt x="36610" y="88739"/>
                  <a:pt x="44745" y="84705"/>
                </a:cubicBezTo>
                <a:cubicBezTo>
                  <a:pt x="47796" y="83697"/>
                  <a:pt x="47796" y="83697"/>
                  <a:pt x="47796" y="83697"/>
                </a:cubicBezTo>
                <a:lnTo>
                  <a:pt x="45762" y="80672"/>
                </a:lnTo>
                <a:close/>
                <a:moveTo>
                  <a:pt x="97627" y="98823"/>
                </a:moveTo>
                <a:cubicBezTo>
                  <a:pt x="94576" y="91764"/>
                  <a:pt x="88474" y="85714"/>
                  <a:pt x="80338" y="81680"/>
                </a:cubicBezTo>
                <a:cubicBezTo>
                  <a:pt x="83389" y="77647"/>
                  <a:pt x="85423" y="73613"/>
                  <a:pt x="86440" y="69579"/>
                </a:cubicBezTo>
                <a:cubicBezTo>
                  <a:pt x="86440" y="69579"/>
                  <a:pt x="86440" y="69579"/>
                  <a:pt x="86440"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6440" y="50420"/>
                </a:cubicBezTo>
                <a:cubicBezTo>
                  <a:pt x="24406" y="54453"/>
                  <a:pt x="26440" y="60504"/>
                  <a:pt x="33559" y="69579"/>
                </a:cubicBezTo>
                <a:cubicBezTo>
                  <a:pt x="33559" y="69579"/>
                  <a:pt x="33559" y="69579"/>
                  <a:pt x="33559" y="69579"/>
                </a:cubicBezTo>
                <a:cubicBezTo>
                  <a:pt x="34576" y="73613"/>
                  <a:pt x="36610" y="77647"/>
                  <a:pt x="39661" y="81680"/>
                </a:cubicBezTo>
                <a:cubicBezTo>
                  <a:pt x="31525" y="85714"/>
                  <a:pt x="25423" y="91764"/>
                  <a:pt x="21355" y="98823"/>
                </a:cubicBezTo>
                <a:cubicBezTo>
                  <a:pt x="11186" y="88739"/>
                  <a:pt x="5084" y="75630"/>
                  <a:pt x="5084" y="59495"/>
                </a:cubicBezTo>
                <a:cubicBezTo>
                  <a:pt x="5084" y="30252"/>
                  <a:pt x="29491" y="6050"/>
                  <a:pt x="60000" y="6050"/>
                </a:cubicBezTo>
                <a:cubicBezTo>
                  <a:pt x="90508" y="6050"/>
                  <a:pt x="114915" y="30252"/>
                  <a:pt x="114915" y="59495"/>
                </a:cubicBezTo>
                <a:cubicBezTo>
                  <a:pt x="114915" y="75630"/>
                  <a:pt x="108813" y="88739"/>
                  <a:pt x="97627"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7" name="Google Shape;577;p48"/>
          <p:cNvSpPr/>
          <p:nvPr/>
        </p:nvSpPr>
        <p:spPr>
          <a:xfrm>
            <a:off x="6641139" y="260196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8" name="Google Shape;578;p48"/>
          <p:cNvSpPr/>
          <p:nvPr/>
        </p:nvSpPr>
        <p:spPr>
          <a:xfrm>
            <a:off x="4264688" y="263631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1" name="Google Shape;571;p48"/>
          <p:cNvSpPr txBox="1"/>
          <p:nvPr/>
        </p:nvSpPr>
        <p:spPr>
          <a:xfrm>
            <a:off x="6318988" y="2891875"/>
            <a:ext cx="871500" cy="312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Platform Owner - Mulesoft</a:t>
            </a:r>
            <a:endParaRPr sz="700">
              <a:solidFill>
                <a:srgbClr val="009DDC"/>
              </a:solidFill>
              <a:latin typeface="Verdana"/>
              <a:ea typeface="Verdana"/>
              <a:cs typeface="Verdana"/>
              <a:sym typeface="Verdana"/>
            </a:endParaRPr>
          </a:p>
        </p:txBody>
      </p:sp>
      <p:sp>
        <p:nvSpPr>
          <p:cNvPr id="566" name="Google Shape;566;p48"/>
          <p:cNvSpPr txBox="1"/>
          <p:nvPr/>
        </p:nvSpPr>
        <p:spPr>
          <a:xfrm>
            <a:off x="3959413" y="2873800"/>
            <a:ext cx="832500" cy="327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dirty="0">
                <a:solidFill>
                  <a:srgbClr val="009DDC"/>
                </a:solidFill>
                <a:latin typeface="Verdana"/>
                <a:ea typeface="Verdana"/>
                <a:cs typeface="Verdana"/>
                <a:sym typeface="Verdana"/>
              </a:rPr>
              <a:t>Data Integration Architect</a:t>
            </a:r>
            <a:endParaRPr sz="700" dirty="0">
              <a:solidFill>
                <a:srgbClr val="009DDC"/>
              </a:solidFill>
              <a:latin typeface="Verdana"/>
              <a:ea typeface="Verdana"/>
              <a:cs typeface="Verdana"/>
              <a:sym typeface="Verdana"/>
            </a:endParaRPr>
          </a:p>
          <a:p>
            <a:pPr marL="0" marR="0" lvl="0" indent="0" algn="ctr" rtl="0">
              <a:lnSpc>
                <a:spcPct val="100000"/>
              </a:lnSpc>
              <a:spcBef>
                <a:spcPts val="0"/>
              </a:spcBef>
              <a:spcAft>
                <a:spcPts val="0"/>
              </a:spcAft>
              <a:buClr>
                <a:srgbClr val="1D1D1C"/>
              </a:buClr>
              <a:buSzPts val="800"/>
              <a:buFont typeface="Arial"/>
              <a:buNone/>
            </a:pPr>
            <a:r>
              <a:rPr lang="en" sz="700" dirty="0">
                <a:solidFill>
                  <a:srgbClr val="009DDC"/>
                </a:solidFill>
                <a:latin typeface="Verdana"/>
                <a:ea typeface="Verdana"/>
                <a:cs typeface="Verdana"/>
                <a:sym typeface="Verdana"/>
              </a:rPr>
              <a:t>(C4E Lead)</a:t>
            </a:r>
            <a:endParaRPr sz="700" b="0" i="0" u="none" strike="noStrike" cap="none" dirty="0">
              <a:solidFill>
                <a:srgbClr val="009DDC"/>
              </a:solidFill>
              <a:latin typeface="Verdana"/>
              <a:ea typeface="Verdana"/>
              <a:cs typeface="Verdana"/>
              <a:sym typeface="Verdana"/>
            </a:endParaRPr>
          </a:p>
        </p:txBody>
      </p:sp>
      <p:cxnSp>
        <p:nvCxnSpPr>
          <p:cNvPr id="579" name="Google Shape;579;p48"/>
          <p:cNvCxnSpPr>
            <a:endCxn id="580" idx="2"/>
          </p:cNvCxnSpPr>
          <p:nvPr/>
        </p:nvCxnSpPr>
        <p:spPr>
          <a:xfrm rot="10800000" flipH="1">
            <a:off x="2251888" y="1922675"/>
            <a:ext cx="2523000" cy="636300"/>
          </a:xfrm>
          <a:prstGeom prst="straightConnector1">
            <a:avLst/>
          </a:prstGeom>
          <a:noFill/>
          <a:ln w="25400" cap="flat" cmpd="sng">
            <a:solidFill>
              <a:srgbClr val="00A1DF"/>
            </a:solidFill>
            <a:prstDash val="solid"/>
            <a:miter lim="800000"/>
            <a:headEnd type="none" w="sm" len="sm"/>
            <a:tailEnd type="none" w="sm" len="sm"/>
          </a:ln>
        </p:spPr>
      </p:cxnSp>
      <p:cxnSp>
        <p:nvCxnSpPr>
          <p:cNvPr id="581" name="Google Shape;581;p48"/>
          <p:cNvCxnSpPr>
            <a:endCxn id="580" idx="2"/>
          </p:cNvCxnSpPr>
          <p:nvPr/>
        </p:nvCxnSpPr>
        <p:spPr>
          <a:xfrm rot="10800000" flipH="1">
            <a:off x="4414288" y="1922675"/>
            <a:ext cx="360600" cy="630900"/>
          </a:xfrm>
          <a:prstGeom prst="straightConnector1">
            <a:avLst/>
          </a:prstGeom>
          <a:noFill/>
          <a:ln w="25400" cap="flat" cmpd="sng">
            <a:solidFill>
              <a:srgbClr val="00A1DF"/>
            </a:solidFill>
            <a:prstDash val="solid"/>
            <a:miter lim="800000"/>
            <a:headEnd type="none" w="sm" len="sm"/>
            <a:tailEnd type="none" w="sm" len="sm"/>
          </a:ln>
        </p:spPr>
      </p:cxnSp>
      <p:cxnSp>
        <p:nvCxnSpPr>
          <p:cNvPr id="582" name="Google Shape;582;p48"/>
          <p:cNvCxnSpPr>
            <a:endCxn id="580" idx="2"/>
          </p:cNvCxnSpPr>
          <p:nvPr/>
        </p:nvCxnSpPr>
        <p:spPr>
          <a:xfrm rot="10800000">
            <a:off x="4774888" y="1922675"/>
            <a:ext cx="1724100" cy="604800"/>
          </a:xfrm>
          <a:prstGeom prst="straightConnector1">
            <a:avLst/>
          </a:prstGeom>
          <a:noFill/>
          <a:ln w="25400" cap="flat" cmpd="sng">
            <a:solidFill>
              <a:srgbClr val="00A1DF"/>
            </a:solidFill>
            <a:prstDash val="solid"/>
            <a:miter lim="800000"/>
            <a:headEnd type="none" w="sm" len="sm"/>
            <a:tailEnd type="none" w="sm" len="sm"/>
          </a:ln>
        </p:spPr>
      </p:cxnSp>
      <p:sp>
        <p:nvSpPr>
          <p:cNvPr id="580" name="Google Shape;580;p48"/>
          <p:cNvSpPr txBox="1"/>
          <p:nvPr/>
        </p:nvSpPr>
        <p:spPr>
          <a:xfrm>
            <a:off x="4151338" y="1780175"/>
            <a:ext cx="1247100" cy="14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a:solidFill>
                  <a:srgbClr val="1D1D1C"/>
                </a:solidFill>
                <a:latin typeface="Verdana"/>
                <a:ea typeface="Verdana"/>
                <a:cs typeface="Verdana"/>
                <a:sym typeface="Verdana"/>
              </a:rPr>
              <a:t>CoE Program Management</a:t>
            </a:r>
            <a:endParaRPr sz="700" b="0" i="0" u="none" strike="noStrike" cap="none">
              <a:solidFill>
                <a:srgbClr val="1D1D1C"/>
              </a:solidFill>
              <a:latin typeface="Verdana"/>
              <a:ea typeface="Verdana"/>
              <a:cs typeface="Verdana"/>
              <a:sym typeface="Verdana"/>
            </a:endParaRPr>
          </a:p>
        </p:txBody>
      </p:sp>
      <p:sp>
        <p:nvSpPr>
          <p:cNvPr id="583" name="Google Shape;583;p48"/>
          <p:cNvSpPr txBox="1"/>
          <p:nvPr/>
        </p:nvSpPr>
        <p:spPr>
          <a:xfrm>
            <a:off x="1229900" y="417328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666666"/>
                </a:solidFill>
                <a:latin typeface="Libre Franklin"/>
                <a:ea typeface="Libre Franklin"/>
                <a:cs typeface="Libre Franklin"/>
                <a:sym typeface="Libre Franklin"/>
              </a:rPr>
              <a:t>Business Engagement: </a:t>
            </a:r>
            <a:endParaRPr sz="700" b="1">
              <a:solidFill>
                <a:srgbClr val="666666"/>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666666"/>
                </a:solidFill>
                <a:latin typeface="Libre Franklin"/>
                <a:ea typeface="Libre Franklin"/>
                <a:cs typeface="Libre Franklin"/>
                <a:sym typeface="Libre Franklin"/>
              </a:rPr>
              <a:t>Customer Experience Center (CEC)</a:t>
            </a:r>
            <a:endParaRPr sz="700" b="1">
              <a:solidFill>
                <a:srgbClr val="666666"/>
              </a:solidFill>
              <a:latin typeface="Libre Franklin"/>
              <a:ea typeface="Libre Franklin"/>
              <a:cs typeface="Libre Franklin"/>
              <a:sym typeface="Libre Franklin"/>
            </a:endParaRPr>
          </a:p>
        </p:txBody>
      </p:sp>
      <p:sp>
        <p:nvSpPr>
          <p:cNvPr id="584" name="Google Shape;584;p48"/>
          <p:cNvSpPr txBox="1"/>
          <p:nvPr/>
        </p:nvSpPr>
        <p:spPr>
          <a:xfrm>
            <a:off x="3500150" y="414223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Governance:</a:t>
            </a:r>
            <a:endParaRPr sz="700" b="1">
              <a:solidFill>
                <a:srgbClr val="1155CC"/>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Architecture Design Board (ADB)</a:t>
            </a:r>
            <a:endParaRPr sz="700" b="1">
              <a:solidFill>
                <a:srgbClr val="1155CC"/>
              </a:solidFill>
              <a:latin typeface="Libre Franklin"/>
              <a:ea typeface="Libre Franklin"/>
              <a:cs typeface="Libre Franklin"/>
              <a:sym typeface="Libre Franklin"/>
            </a:endParaRPr>
          </a:p>
        </p:txBody>
      </p:sp>
      <p:sp>
        <p:nvSpPr>
          <p:cNvPr id="585" name="Google Shape;585;p48"/>
          <p:cNvSpPr txBox="1"/>
          <p:nvPr/>
        </p:nvSpPr>
        <p:spPr>
          <a:xfrm>
            <a:off x="5817925" y="412823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Execution:</a:t>
            </a:r>
            <a:endParaRPr sz="700" b="1">
              <a:solidFill>
                <a:srgbClr val="1155CC"/>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Platform DevOps</a:t>
            </a:r>
            <a:endParaRPr sz="700" b="1">
              <a:solidFill>
                <a:srgbClr val="1155CC"/>
              </a:solidFill>
              <a:latin typeface="Libre Franklin"/>
              <a:ea typeface="Libre Franklin"/>
              <a:cs typeface="Libre Franklin"/>
              <a:sym typeface="Libre Franklin"/>
            </a:endParaRPr>
          </a:p>
        </p:txBody>
      </p:sp>
      <p:cxnSp>
        <p:nvCxnSpPr>
          <p:cNvPr id="586" name="Google Shape;586;p48"/>
          <p:cNvCxnSpPr>
            <a:endCxn id="571" idx="2"/>
          </p:cNvCxnSpPr>
          <p:nvPr/>
        </p:nvCxnSpPr>
        <p:spPr>
          <a:xfrm rot="10800000">
            <a:off x="6754738" y="3204475"/>
            <a:ext cx="586200" cy="363300"/>
          </a:xfrm>
          <a:prstGeom prst="straightConnector1">
            <a:avLst/>
          </a:prstGeom>
          <a:noFill/>
          <a:ln w="25400" cap="flat" cmpd="sng">
            <a:solidFill>
              <a:srgbClr val="00A1DF"/>
            </a:solidFill>
            <a:prstDash val="solid"/>
            <a:miter lim="800000"/>
            <a:headEnd type="none" w="sm" len="sm"/>
            <a:tailEnd type="none" w="sm" len="sm"/>
          </a:ln>
        </p:spPr>
      </p:cxnSp>
      <p:sp>
        <p:nvSpPr>
          <p:cNvPr id="587" name="Google Shape;587;p48"/>
          <p:cNvSpPr/>
          <p:nvPr/>
        </p:nvSpPr>
        <p:spPr>
          <a:xfrm>
            <a:off x="2037188" y="265036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88" name="Google Shape;588;p48"/>
          <p:cNvSpPr txBox="1"/>
          <p:nvPr/>
        </p:nvSpPr>
        <p:spPr>
          <a:xfrm>
            <a:off x="1731925" y="2887850"/>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Product Management</a:t>
            </a:r>
            <a:endParaRPr sz="700" b="0" i="0" u="none" strike="noStrike" cap="none">
              <a:solidFill>
                <a:srgbClr val="999999"/>
              </a:solidFill>
              <a:latin typeface="Verdana"/>
              <a:ea typeface="Verdana"/>
              <a:cs typeface="Verdana"/>
              <a:sym typeface="Verdana"/>
            </a:endParaRPr>
          </a:p>
        </p:txBody>
      </p:sp>
      <p:sp>
        <p:nvSpPr>
          <p:cNvPr id="589" name="Google Shape;589;p48"/>
          <p:cNvSpPr/>
          <p:nvPr/>
        </p:nvSpPr>
        <p:spPr>
          <a:xfrm>
            <a:off x="1535163" y="3652403"/>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90" name="Google Shape;590;p48"/>
          <p:cNvSpPr txBox="1"/>
          <p:nvPr/>
        </p:nvSpPr>
        <p:spPr>
          <a:xfrm>
            <a:off x="1229900" y="3889887"/>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Experience Lead</a:t>
            </a:r>
            <a:endParaRPr sz="700" b="0" i="0" u="none" strike="noStrike" cap="none">
              <a:solidFill>
                <a:srgbClr val="999999"/>
              </a:solidFill>
              <a:latin typeface="Verdana"/>
              <a:ea typeface="Verdana"/>
              <a:cs typeface="Verdana"/>
              <a:sym typeface="Verdana"/>
            </a:endParaRPr>
          </a:p>
        </p:txBody>
      </p:sp>
      <p:sp>
        <p:nvSpPr>
          <p:cNvPr id="591" name="Google Shape;591;p48"/>
          <p:cNvSpPr/>
          <p:nvPr/>
        </p:nvSpPr>
        <p:spPr>
          <a:xfrm>
            <a:off x="2568338" y="3652403"/>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92" name="Google Shape;592;p48"/>
          <p:cNvSpPr txBox="1"/>
          <p:nvPr/>
        </p:nvSpPr>
        <p:spPr>
          <a:xfrm>
            <a:off x="2213950" y="3912862"/>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Business Architect</a:t>
            </a:r>
            <a:endParaRPr sz="700" b="0" i="0" u="none" strike="noStrike" cap="none">
              <a:solidFill>
                <a:srgbClr val="999999"/>
              </a:solidFill>
              <a:latin typeface="Verdana"/>
              <a:ea typeface="Verdana"/>
              <a:cs typeface="Verdana"/>
              <a:sym typeface="Verdana"/>
            </a:endParaRPr>
          </a:p>
        </p:txBody>
      </p:sp>
      <p:cxnSp>
        <p:nvCxnSpPr>
          <p:cNvPr id="593" name="Google Shape;593;p48"/>
          <p:cNvCxnSpPr>
            <a:endCxn id="588" idx="2"/>
          </p:cNvCxnSpPr>
          <p:nvPr/>
        </p:nvCxnSpPr>
        <p:spPr>
          <a:xfrm rot="10800000" flipH="1">
            <a:off x="1647175" y="3121550"/>
            <a:ext cx="501000" cy="511200"/>
          </a:xfrm>
          <a:prstGeom prst="straightConnector1">
            <a:avLst/>
          </a:prstGeom>
          <a:noFill/>
          <a:ln w="25400" cap="flat" cmpd="sng">
            <a:solidFill>
              <a:srgbClr val="999999"/>
            </a:solidFill>
            <a:prstDash val="solid"/>
            <a:miter lim="800000"/>
            <a:headEnd type="none" w="sm" len="sm"/>
            <a:tailEnd type="none" w="sm" len="sm"/>
          </a:ln>
        </p:spPr>
      </p:cxnSp>
      <p:cxnSp>
        <p:nvCxnSpPr>
          <p:cNvPr id="594" name="Google Shape;594;p48"/>
          <p:cNvCxnSpPr>
            <a:endCxn id="588" idx="2"/>
          </p:cNvCxnSpPr>
          <p:nvPr/>
        </p:nvCxnSpPr>
        <p:spPr>
          <a:xfrm rot="10800000">
            <a:off x="2148175" y="3121550"/>
            <a:ext cx="503700" cy="505800"/>
          </a:xfrm>
          <a:prstGeom prst="straightConnector1">
            <a:avLst/>
          </a:prstGeom>
          <a:noFill/>
          <a:ln w="25400" cap="flat" cmpd="sng">
            <a:solidFill>
              <a:srgbClr val="999999"/>
            </a:solidFill>
            <a:prstDash val="solid"/>
            <a:miter lim="800000"/>
            <a:headEnd type="none" w="sm" len="sm"/>
            <a:tailEnd type="none" w="sm" len="sm"/>
          </a:ln>
        </p:spPr>
      </p:cxnSp>
      <p:sp>
        <p:nvSpPr>
          <p:cNvPr id="595" name="Google Shape;595;p48"/>
          <p:cNvSpPr txBox="1"/>
          <p:nvPr/>
        </p:nvSpPr>
        <p:spPr>
          <a:xfrm>
            <a:off x="2213950" y="4517375"/>
            <a:ext cx="197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666666"/>
                </a:solidFill>
                <a:latin typeface="Verdana"/>
                <a:ea typeface="Verdana"/>
                <a:cs typeface="Verdana"/>
                <a:sym typeface="Verdana"/>
              </a:rPr>
              <a:t>CEC &amp; ADB : CENTRALIZED for NJ + LI</a:t>
            </a:r>
            <a:endParaRPr sz="700" i="1">
              <a:solidFill>
                <a:srgbClr val="666666"/>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9"/>
          <p:cNvSpPr txBox="1">
            <a:spLocks noGrp="1"/>
          </p:cNvSpPr>
          <p:nvPr>
            <p:ph type="body" idx="1"/>
          </p:nvPr>
        </p:nvSpPr>
        <p:spPr>
          <a:xfrm>
            <a:off x="425620" y="880106"/>
            <a:ext cx="6787200" cy="3285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p>
        </p:txBody>
      </p:sp>
      <p:sp>
        <p:nvSpPr>
          <p:cNvPr id="601" name="Google Shape;601;p49"/>
          <p:cNvSpPr txBox="1">
            <a:spLocks noGrp="1"/>
          </p:cNvSpPr>
          <p:nvPr>
            <p:ph type="title"/>
          </p:nvPr>
        </p:nvSpPr>
        <p:spPr>
          <a:xfrm>
            <a:off x="324705" y="188400"/>
            <a:ext cx="7956900" cy="555300"/>
          </a:xfrm>
          <a:prstGeom prst="rect">
            <a:avLst/>
          </a:prstGeom>
        </p:spPr>
        <p:txBody>
          <a:bodyPr spcFirstLastPara="1" wrap="square" lIns="0" tIns="0" rIns="0" bIns="0" anchor="t" anchorCtr="0">
            <a:noAutofit/>
          </a:bodyPr>
          <a:lstStyle/>
          <a:p>
            <a:pPr marL="0" marR="0" lvl="0" indent="0" algn="l" rtl="0">
              <a:lnSpc>
                <a:spcPct val="114285"/>
              </a:lnSpc>
              <a:spcBef>
                <a:spcPts val="0"/>
              </a:spcBef>
              <a:spcAft>
                <a:spcPts val="0"/>
              </a:spcAft>
              <a:buNone/>
            </a:pPr>
            <a:r>
              <a:rPr lang="en" sz="2100"/>
              <a:t>Mulesoft COE Operating Model</a:t>
            </a:r>
            <a:endParaRPr sz="2100"/>
          </a:p>
        </p:txBody>
      </p:sp>
      <p:sp>
        <p:nvSpPr>
          <p:cNvPr id="602" name="Google Shape;602;p49"/>
          <p:cNvSpPr txBox="1"/>
          <p:nvPr/>
        </p:nvSpPr>
        <p:spPr>
          <a:xfrm>
            <a:off x="263469"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1D1D1C"/>
                </a:solidFill>
                <a:latin typeface="Open Sans"/>
                <a:ea typeface="Open Sans"/>
                <a:cs typeface="Open Sans"/>
                <a:sym typeface="Open Sans"/>
              </a:rPr>
              <a:t>Approach 1: Centralized Integration</a:t>
            </a:r>
            <a:endParaRPr sz="1200" b="1"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l"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e.g. </a:t>
            </a:r>
            <a:r>
              <a:rPr lang="en" sz="1100" dirty="0">
                <a:solidFill>
                  <a:srgbClr val="1D1D1C"/>
                </a:solidFill>
                <a:latin typeface="Open Sans"/>
                <a:ea typeface="Open Sans"/>
                <a:cs typeface="Open Sans"/>
                <a:sym typeface="Open Sans"/>
              </a:rPr>
              <a:t>PSEG LI</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C4E delivers, manages projects and operates the platform - owning all aspects of integration centrally.</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Projects are ‘delivered to’ by the C4E</a:t>
            </a:r>
            <a:r>
              <a:rPr lang="en" sz="1100" dirty="0">
                <a:solidFill>
                  <a:srgbClr val="1D1D1C"/>
                </a:solidFill>
                <a:latin typeface="Open Sans"/>
                <a:ea typeface="Open Sans"/>
                <a:cs typeface="Open Sans"/>
                <a:sym typeface="Open Sans"/>
              </a:rPr>
              <a:t> /</a:t>
            </a:r>
            <a:r>
              <a:rPr lang="en" sz="1100" dirty="0" err="1">
                <a:solidFill>
                  <a:srgbClr val="1D1D1C"/>
                </a:solidFill>
                <a:latin typeface="Open Sans"/>
                <a:ea typeface="Open Sans"/>
                <a:cs typeface="Open Sans"/>
                <a:sym typeface="Open Sans"/>
              </a:rPr>
              <a:t>CoE</a:t>
            </a:r>
            <a:r>
              <a:rPr lang="en" sz="1100" b="0" i="0" u="none" strike="noStrike" cap="none" dirty="0">
                <a:solidFill>
                  <a:srgbClr val="1D1D1C"/>
                </a:solidFill>
                <a:latin typeface="Open Sans"/>
                <a:ea typeface="Open Sans"/>
                <a:cs typeface="Open Sans"/>
                <a:sym typeface="Open Sans"/>
              </a:rPr>
              <a:t>.</a:t>
            </a:r>
            <a:endParaRPr sz="1100" b="0" i="0" u="none" strike="noStrike" cap="none" dirty="0">
              <a:solidFill>
                <a:srgbClr val="1D1D1C"/>
              </a:solidFill>
              <a:latin typeface="Open Sans"/>
              <a:ea typeface="Open Sans"/>
              <a:cs typeface="Open Sans"/>
              <a:sym typeface="Open Sans"/>
            </a:endParaRPr>
          </a:p>
        </p:txBody>
      </p:sp>
      <p:grpSp>
        <p:nvGrpSpPr>
          <p:cNvPr id="603" name="Google Shape;603;p49"/>
          <p:cNvGrpSpPr/>
          <p:nvPr/>
        </p:nvGrpSpPr>
        <p:grpSpPr>
          <a:xfrm>
            <a:off x="888735" y="1745606"/>
            <a:ext cx="1499312" cy="1493890"/>
            <a:chOff x="5423212" y="4308676"/>
            <a:chExt cx="1996421" cy="1991854"/>
          </a:xfrm>
        </p:grpSpPr>
        <p:grpSp>
          <p:nvGrpSpPr>
            <p:cNvPr id="605" name="Google Shape;605;p49"/>
            <p:cNvGrpSpPr/>
            <p:nvPr/>
          </p:nvGrpSpPr>
          <p:grpSpPr>
            <a:xfrm>
              <a:off x="5423212" y="4308676"/>
              <a:ext cx="1996421" cy="1865595"/>
              <a:chOff x="598025" y="1840138"/>
              <a:chExt cx="2795325" cy="2612146"/>
            </a:xfrm>
          </p:grpSpPr>
          <p:sp>
            <p:nvSpPr>
              <p:cNvPr id="606" name="Google Shape;606;p49"/>
              <p:cNvSpPr/>
              <p:nvPr/>
            </p:nvSpPr>
            <p:spPr>
              <a:xfrm>
                <a:off x="682510" y="3549884"/>
                <a:ext cx="902400" cy="9024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FFFFFF"/>
                  </a:solidFill>
                  <a:latin typeface="Open Sans"/>
                  <a:ea typeface="Open Sans"/>
                  <a:cs typeface="Open Sans"/>
                  <a:sym typeface="Open Sans"/>
                </a:endParaRPr>
              </a:p>
            </p:txBody>
          </p:sp>
          <p:grpSp>
            <p:nvGrpSpPr>
              <p:cNvPr id="607" name="Google Shape;607;p49"/>
              <p:cNvGrpSpPr/>
              <p:nvPr/>
            </p:nvGrpSpPr>
            <p:grpSpPr>
              <a:xfrm>
                <a:off x="598025" y="1840138"/>
                <a:ext cx="1071300" cy="902400"/>
                <a:chOff x="674225" y="1535338"/>
                <a:chExt cx="1071300" cy="902400"/>
              </a:xfrm>
            </p:grpSpPr>
            <p:sp>
              <p:nvSpPr>
                <p:cNvPr id="608" name="Google Shape;60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09" name="Google Shape;609;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10" name="Google Shape;610;p49"/>
              <p:cNvGrpSpPr/>
              <p:nvPr/>
            </p:nvGrpSpPr>
            <p:grpSpPr>
              <a:xfrm>
                <a:off x="1864850" y="2361638"/>
                <a:ext cx="1071300" cy="902400"/>
                <a:chOff x="674225" y="1535338"/>
                <a:chExt cx="1071300" cy="902400"/>
              </a:xfrm>
            </p:grpSpPr>
            <p:sp>
              <p:nvSpPr>
                <p:cNvPr id="611" name="Google Shape;61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2" name="Google Shape;61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13" name="Google Shape;613;p49"/>
              <p:cNvGrpSpPr/>
              <p:nvPr/>
            </p:nvGrpSpPr>
            <p:grpSpPr>
              <a:xfrm>
                <a:off x="2322050" y="3549863"/>
                <a:ext cx="1071300" cy="902400"/>
                <a:chOff x="674225" y="1535338"/>
                <a:chExt cx="1071300" cy="902400"/>
              </a:xfrm>
            </p:grpSpPr>
            <p:sp>
              <p:nvSpPr>
                <p:cNvPr id="614" name="Google Shape;61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5" name="Google Shape;61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sp>
            <p:nvSpPr>
              <p:cNvPr id="616" name="Google Shape;616;p49"/>
              <p:cNvSpPr/>
              <p:nvPr/>
            </p:nvSpPr>
            <p:spPr>
              <a:xfrm rot="-5400000">
                <a:off x="834991" y="3002763"/>
                <a:ext cx="605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7" name="Google Shape;617;p49"/>
              <p:cNvSpPr/>
              <p:nvPr/>
            </p:nvSpPr>
            <p:spPr>
              <a:xfrm>
                <a:off x="1699319" y="3821610"/>
                <a:ext cx="602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8" name="Google Shape;618;p49"/>
              <p:cNvSpPr/>
              <p:nvPr/>
            </p:nvSpPr>
            <p:spPr>
              <a:xfrm rot="-2700000">
                <a:off x="1464734" y="3262625"/>
                <a:ext cx="631729" cy="280863"/>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grpSp>
        <p:cxnSp>
          <p:nvCxnSpPr>
            <p:cNvPr id="619" name="Google Shape;619;p49"/>
            <p:cNvCxnSpPr>
              <a:cxnSpLocks/>
            </p:cNvCxnSpPr>
            <p:nvPr/>
          </p:nvCxnSpPr>
          <p:spPr>
            <a:xfrm rot="10800000">
              <a:off x="6403903" y="5961230"/>
              <a:ext cx="10499" cy="339300"/>
            </a:xfrm>
            <a:prstGeom prst="straightConnector1">
              <a:avLst/>
            </a:prstGeom>
            <a:noFill/>
            <a:ln w="9525" cap="flat" cmpd="sng">
              <a:solidFill>
                <a:srgbClr val="323031"/>
              </a:solidFill>
              <a:prstDash val="solid"/>
              <a:round/>
              <a:headEnd type="none" w="sm" len="sm"/>
              <a:tailEnd type="triangle" w="med" len="med"/>
            </a:ln>
          </p:spPr>
        </p:cxnSp>
      </p:grpSp>
      <p:sp>
        <p:nvSpPr>
          <p:cNvPr id="620" name="Google Shape;620;p49"/>
          <p:cNvSpPr txBox="1"/>
          <p:nvPr/>
        </p:nvSpPr>
        <p:spPr>
          <a:xfrm>
            <a:off x="3224131"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1D1D1C"/>
                </a:solidFill>
                <a:latin typeface="Open Sans"/>
                <a:ea typeface="Open Sans"/>
                <a:cs typeface="Open Sans"/>
                <a:sym typeface="Open Sans"/>
              </a:rPr>
              <a:t>Approach 2: Federated Delivery</a:t>
            </a:r>
            <a:endParaRPr sz="1200" b="1"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e.g. </a:t>
            </a:r>
            <a:r>
              <a:rPr lang="en" sz="1100">
                <a:solidFill>
                  <a:srgbClr val="1D1D1C"/>
                </a:solidFill>
                <a:latin typeface="Open Sans"/>
                <a:ea typeface="Open Sans"/>
                <a:cs typeface="Open Sans"/>
                <a:sym typeface="Open Sans"/>
              </a:rPr>
              <a:t>NationalGrid</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C4E enables projects to deliver. C4E harvests and drives consumption of assets and operates the platform.</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Projects deliver and manage delivery themselves.</a:t>
            </a:r>
            <a:endParaRPr sz="1100" b="0" i="0" u="none" strike="noStrike" cap="none">
              <a:solidFill>
                <a:srgbClr val="1D1D1C"/>
              </a:solidFill>
              <a:latin typeface="Open Sans"/>
              <a:ea typeface="Open Sans"/>
              <a:cs typeface="Open Sans"/>
              <a:sym typeface="Open Sans"/>
            </a:endParaRPr>
          </a:p>
        </p:txBody>
      </p:sp>
      <p:sp>
        <p:nvSpPr>
          <p:cNvPr id="621" name="Google Shape;621;p49"/>
          <p:cNvSpPr txBox="1"/>
          <p:nvPr/>
        </p:nvSpPr>
        <p:spPr>
          <a:xfrm>
            <a:off x="6184791"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1D1D1C"/>
                </a:solidFill>
                <a:latin typeface="Open Sans"/>
                <a:ea typeface="Open Sans"/>
                <a:cs typeface="Open Sans"/>
                <a:sym typeface="Open Sans"/>
              </a:rPr>
              <a:t>Approach 3: Federated DevOps</a:t>
            </a:r>
            <a:endParaRPr sz="1200" b="1"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e.g. Spotify</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C4E enables projects to deliver and operate, harvesting and driving consumption of assets. </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Projects deliver, manage delivery AND operate/own a federated platform.</a:t>
            </a:r>
            <a:endParaRPr sz="1100" b="0" i="0" u="none" strike="noStrike" cap="none">
              <a:solidFill>
                <a:srgbClr val="1D1D1C"/>
              </a:solidFill>
              <a:latin typeface="Open Sans"/>
              <a:ea typeface="Open Sans"/>
              <a:cs typeface="Open Sans"/>
              <a:sym typeface="Open Sans"/>
            </a:endParaRPr>
          </a:p>
        </p:txBody>
      </p:sp>
      <p:sp>
        <p:nvSpPr>
          <p:cNvPr id="622" name="Google Shape;622;p49"/>
          <p:cNvSpPr/>
          <p:nvPr/>
        </p:nvSpPr>
        <p:spPr>
          <a:xfrm>
            <a:off x="418597" y="748688"/>
            <a:ext cx="8547000" cy="617700"/>
          </a:xfrm>
          <a:prstGeom prst="rightArrow">
            <a:avLst>
              <a:gd name="adj1" fmla="val 50000"/>
              <a:gd name="adj2" fmla="val 31155"/>
            </a:avLst>
          </a:prstGeom>
          <a:solidFill>
            <a:srgbClr val="002E61"/>
          </a:solidFill>
          <a:ln>
            <a:noFill/>
          </a:ln>
        </p:spPr>
        <p:txBody>
          <a:bodyPr spcFirstLastPara="1" wrap="square" lIns="68625" tIns="68625" rIns="68625" bIns="686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Open Sans"/>
                <a:ea typeface="Open Sans"/>
                <a:cs typeface="Open Sans"/>
                <a:sym typeface="Open Sans"/>
              </a:rPr>
              <a:t>Decentralization, Increasing Integration and API-led Maturity, Increasing Agile and DevOps Maturity</a:t>
            </a:r>
            <a:endParaRPr sz="1200" b="1" i="0" u="none" strike="noStrike" cap="none">
              <a:solidFill>
                <a:srgbClr val="FFFFFF"/>
              </a:solidFill>
              <a:latin typeface="Open Sans"/>
              <a:ea typeface="Open Sans"/>
              <a:cs typeface="Open Sans"/>
              <a:sym typeface="Open Sans"/>
            </a:endParaRPr>
          </a:p>
        </p:txBody>
      </p:sp>
      <p:grpSp>
        <p:nvGrpSpPr>
          <p:cNvPr id="623" name="Google Shape;623;p49"/>
          <p:cNvGrpSpPr/>
          <p:nvPr/>
        </p:nvGrpSpPr>
        <p:grpSpPr>
          <a:xfrm>
            <a:off x="3424176" y="1745609"/>
            <a:ext cx="2302341" cy="1882256"/>
            <a:chOff x="6845325" y="4308676"/>
            <a:chExt cx="3065700" cy="2509674"/>
          </a:xfrm>
        </p:grpSpPr>
        <p:grpSp>
          <p:nvGrpSpPr>
            <p:cNvPr id="624" name="Google Shape;624;p49"/>
            <p:cNvGrpSpPr/>
            <p:nvPr/>
          </p:nvGrpSpPr>
          <p:grpSpPr>
            <a:xfrm>
              <a:off x="7344759" y="4308676"/>
              <a:ext cx="2056074" cy="1961571"/>
              <a:chOff x="7344759" y="4461076"/>
              <a:chExt cx="2056074" cy="1961571"/>
            </a:xfrm>
          </p:grpSpPr>
          <p:grpSp>
            <p:nvGrpSpPr>
              <p:cNvPr id="625" name="Google Shape;625;p49"/>
              <p:cNvGrpSpPr/>
              <p:nvPr/>
            </p:nvGrpSpPr>
            <p:grpSpPr>
              <a:xfrm>
                <a:off x="7344759" y="4461076"/>
                <a:ext cx="2056074" cy="1961571"/>
                <a:chOff x="514501" y="1840138"/>
                <a:chExt cx="2878849" cy="2746529"/>
              </a:xfrm>
            </p:grpSpPr>
            <p:sp>
              <p:nvSpPr>
                <p:cNvPr id="626" name="Google Shape;626;p49"/>
                <p:cNvSpPr/>
                <p:nvPr/>
              </p:nvSpPr>
              <p:spPr>
                <a:xfrm>
                  <a:off x="514501" y="3549867"/>
                  <a:ext cx="1070400" cy="10368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C4E/CoE</a:t>
                  </a:r>
                  <a:endParaRPr sz="900" b="1" i="0" u="none" strike="noStrike" cap="none">
                    <a:solidFill>
                      <a:srgbClr val="FFFFFF"/>
                    </a:solidFill>
                    <a:latin typeface="Open Sans"/>
                    <a:ea typeface="Open Sans"/>
                    <a:cs typeface="Open Sans"/>
                    <a:sym typeface="Open Sans"/>
                  </a:endParaRPr>
                </a:p>
              </p:txBody>
            </p:sp>
            <p:grpSp>
              <p:nvGrpSpPr>
                <p:cNvPr id="627" name="Google Shape;627;p49"/>
                <p:cNvGrpSpPr/>
                <p:nvPr/>
              </p:nvGrpSpPr>
              <p:grpSpPr>
                <a:xfrm>
                  <a:off x="598025" y="1840138"/>
                  <a:ext cx="1071300" cy="902400"/>
                  <a:chOff x="674225" y="1535338"/>
                  <a:chExt cx="1071300" cy="902400"/>
                </a:xfrm>
              </p:grpSpPr>
              <p:sp>
                <p:nvSpPr>
                  <p:cNvPr id="628" name="Google Shape;62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29" name="Google Shape;629;p49"/>
                  <p:cNvSpPr txBox="1"/>
                  <p:nvPr/>
                </p:nvSpPr>
                <p:spPr>
                  <a:xfrm>
                    <a:off x="674225" y="1659761"/>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30" name="Google Shape;630;p49"/>
                <p:cNvGrpSpPr/>
                <p:nvPr/>
              </p:nvGrpSpPr>
              <p:grpSpPr>
                <a:xfrm>
                  <a:off x="1864850" y="2361638"/>
                  <a:ext cx="1071300" cy="902400"/>
                  <a:chOff x="674225" y="1535338"/>
                  <a:chExt cx="1071300" cy="902400"/>
                </a:xfrm>
              </p:grpSpPr>
              <p:sp>
                <p:nvSpPr>
                  <p:cNvPr id="631" name="Google Shape;63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2" name="Google Shape;63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33" name="Google Shape;633;p49"/>
                <p:cNvGrpSpPr/>
                <p:nvPr/>
              </p:nvGrpSpPr>
              <p:grpSpPr>
                <a:xfrm>
                  <a:off x="2322050" y="3549863"/>
                  <a:ext cx="1071300" cy="902400"/>
                  <a:chOff x="674225" y="1535338"/>
                  <a:chExt cx="1071300" cy="902400"/>
                </a:xfrm>
              </p:grpSpPr>
              <p:sp>
                <p:nvSpPr>
                  <p:cNvPr id="634" name="Google Shape;63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5" name="Google Shape;63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grpSp>
          <p:sp>
            <p:nvSpPr>
              <p:cNvPr id="636" name="Google Shape;636;p49"/>
              <p:cNvSpPr/>
              <p:nvPr/>
            </p:nvSpPr>
            <p:spPr>
              <a:xfrm rot="-5400000">
                <a:off x="7547982" y="5293050"/>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D1D1C"/>
                  </a:solidFill>
                  <a:latin typeface="Arial"/>
                  <a:ea typeface="Arial"/>
                  <a:cs typeface="Arial"/>
                  <a:sym typeface="Arial"/>
                </a:endParaRPr>
              </a:p>
            </p:txBody>
          </p:sp>
          <p:sp>
            <p:nvSpPr>
              <p:cNvPr id="637" name="Google Shape;637;p49"/>
              <p:cNvSpPr/>
              <p:nvPr/>
            </p:nvSpPr>
            <p:spPr>
              <a:xfrm rot="-2700000">
                <a:off x="8008821" y="5478771"/>
                <a:ext cx="482388" cy="19304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sp>
            <p:nvSpPr>
              <p:cNvPr id="638" name="Google Shape;638;p49"/>
              <p:cNvSpPr/>
              <p:nvPr/>
            </p:nvSpPr>
            <p:spPr>
              <a:xfrm>
                <a:off x="8161221" y="5910962"/>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grpSp>
        <p:sp>
          <p:nvSpPr>
            <p:cNvPr id="639" name="Google Shape;639;p49"/>
            <p:cNvSpPr txBox="1"/>
            <p:nvPr/>
          </p:nvSpPr>
          <p:spPr>
            <a:xfrm>
              <a:off x="6845325" y="6274750"/>
              <a:ext cx="3065700" cy="543600"/>
            </a:xfrm>
            <a:prstGeom prst="rect">
              <a:avLst/>
            </a:prstGeom>
            <a:noFill/>
            <a:ln>
              <a:noFill/>
            </a:ln>
          </p:spPr>
          <p:txBody>
            <a:bodyPr spcFirstLastPara="1" wrap="square" lIns="68625" tIns="68625" rIns="68625" bIns="686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Enablement, Sharing and Collaboration</a:t>
              </a:r>
              <a:endParaRPr sz="1100" b="1" i="1" u="none" strike="noStrike" cap="none">
                <a:solidFill>
                  <a:srgbClr val="00A1DF"/>
                </a:solidFill>
                <a:latin typeface="Open Sans"/>
                <a:ea typeface="Open Sans"/>
                <a:cs typeface="Open Sans"/>
                <a:sym typeface="Open Sans"/>
              </a:endParaRPr>
            </a:p>
          </p:txBody>
        </p:sp>
        <p:cxnSp>
          <p:nvCxnSpPr>
            <p:cNvPr id="640" name="Google Shape;640;p49"/>
            <p:cNvCxnSpPr>
              <a:stCxn id="639" idx="0"/>
            </p:cNvCxnSpPr>
            <p:nvPr/>
          </p:nvCxnSpPr>
          <p:spPr>
            <a:xfrm rot="10800000">
              <a:off x="8367675" y="5935450"/>
              <a:ext cx="10500" cy="339300"/>
            </a:xfrm>
            <a:prstGeom prst="straightConnector1">
              <a:avLst/>
            </a:prstGeom>
            <a:noFill/>
            <a:ln w="9525" cap="flat" cmpd="sng">
              <a:solidFill>
                <a:srgbClr val="323031"/>
              </a:solidFill>
              <a:prstDash val="solid"/>
              <a:round/>
              <a:headEnd type="none" w="sm" len="sm"/>
              <a:tailEnd type="triangle" w="med" len="med"/>
            </a:ln>
          </p:spPr>
        </p:cxnSp>
      </p:grpSp>
      <p:grpSp>
        <p:nvGrpSpPr>
          <p:cNvPr id="641" name="Google Shape;641;p49"/>
          <p:cNvGrpSpPr/>
          <p:nvPr/>
        </p:nvGrpSpPr>
        <p:grpSpPr>
          <a:xfrm>
            <a:off x="6342505" y="1745609"/>
            <a:ext cx="2302341" cy="1882256"/>
            <a:chOff x="6845325" y="4232476"/>
            <a:chExt cx="3065700" cy="2509674"/>
          </a:xfrm>
        </p:grpSpPr>
        <p:grpSp>
          <p:nvGrpSpPr>
            <p:cNvPr id="642" name="Google Shape;642;p49"/>
            <p:cNvGrpSpPr/>
            <p:nvPr/>
          </p:nvGrpSpPr>
          <p:grpSpPr>
            <a:xfrm>
              <a:off x="7344753" y="4232476"/>
              <a:ext cx="2056080" cy="1907577"/>
              <a:chOff x="7344753" y="4461076"/>
              <a:chExt cx="2056080" cy="1907577"/>
            </a:xfrm>
          </p:grpSpPr>
          <p:grpSp>
            <p:nvGrpSpPr>
              <p:cNvPr id="643" name="Google Shape;643;p49"/>
              <p:cNvGrpSpPr/>
              <p:nvPr/>
            </p:nvGrpSpPr>
            <p:grpSpPr>
              <a:xfrm>
                <a:off x="7344753" y="4461076"/>
                <a:ext cx="2056080" cy="1907577"/>
                <a:chOff x="514493" y="1840138"/>
                <a:chExt cx="2878857" cy="2670929"/>
              </a:xfrm>
            </p:grpSpPr>
            <p:sp>
              <p:nvSpPr>
                <p:cNvPr id="644" name="Google Shape;644;p49"/>
                <p:cNvSpPr/>
                <p:nvPr/>
              </p:nvSpPr>
              <p:spPr>
                <a:xfrm>
                  <a:off x="514493" y="3549867"/>
                  <a:ext cx="1070400" cy="9612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a:t>
                  </a:r>
                  <a:r>
                    <a:rPr lang="en" sz="900" b="1">
                      <a:solidFill>
                        <a:srgbClr val="FFFFFF"/>
                      </a:solidFill>
                      <a:latin typeface="Open Sans"/>
                      <a:ea typeface="Open Sans"/>
                      <a:cs typeface="Open Sans"/>
                      <a:sym typeface="Open Sans"/>
                    </a:rPr>
                    <a:t>E/</a:t>
                  </a:r>
                  <a:r>
                    <a:rPr lang="en" sz="900" b="1" i="0" u="none" strike="noStrike" cap="none">
                      <a:solidFill>
                        <a:srgbClr val="FFFFFF"/>
                      </a:solidFill>
                      <a:latin typeface="Open Sans"/>
                      <a:ea typeface="Open Sans"/>
                      <a:cs typeface="Open Sans"/>
                      <a:sym typeface="Open Sans"/>
                    </a:rPr>
                    <a:t> CoE</a:t>
                  </a:r>
                  <a:endParaRPr sz="900" b="1" i="0" u="none" strike="noStrike" cap="none">
                    <a:solidFill>
                      <a:srgbClr val="FFFFFF"/>
                    </a:solidFill>
                    <a:latin typeface="Open Sans"/>
                    <a:ea typeface="Open Sans"/>
                    <a:cs typeface="Open Sans"/>
                    <a:sym typeface="Open Sans"/>
                  </a:endParaRPr>
                </a:p>
              </p:txBody>
            </p:sp>
            <p:grpSp>
              <p:nvGrpSpPr>
                <p:cNvPr id="645" name="Google Shape;645;p49"/>
                <p:cNvGrpSpPr/>
                <p:nvPr/>
              </p:nvGrpSpPr>
              <p:grpSpPr>
                <a:xfrm>
                  <a:off x="598025" y="1840138"/>
                  <a:ext cx="1071300" cy="902400"/>
                  <a:chOff x="674225" y="1535338"/>
                  <a:chExt cx="1071300" cy="902400"/>
                </a:xfrm>
              </p:grpSpPr>
              <p:sp>
                <p:nvSpPr>
                  <p:cNvPr id="646" name="Google Shape;646;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47" name="Google Shape;647;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48" name="Google Shape;648;p49"/>
                <p:cNvGrpSpPr/>
                <p:nvPr/>
              </p:nvGrpSpPr>
              <p:grpSpPr>
                <a:xfrm>
                  <a:off x="1864850" y="2361638"/>
                  <a:ext cx="1071300" cy="902400"/>
                  <a:chOff x="674225" y="1535338"/>
                  <a:chExt cx="1071300" cy="902400"/>
                </a:xfrm>
              </p:grpSpPr>
              <p:sp>
                <p:nvSpPr>
                  <p:cNvPr id="649" name="Google Shape;649;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50" name="Google Shape;650;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51" name="Google Shape;651;p49"/>
                <p:cNvGrpSpPr/>
                <p:nvPr/>
              </p:nvGrpSpPr>
              <p:grpSpPr>
                <a:xfrm>
                  <a:off x="2322050" y="3549863"/>
                  <a:ext cx="1071300" cy="902400"/>
                  <a:chOff x="674225" y="1535338"/>
                  <a:chExt cx="1071300" cy="902400"/>
                </a:xfrm>
              </p:grpSpPr>
              <p:sp>
                <p:nvSpPr>
                  <p:cNvPr id="652" name="Google Shape;652;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53" name="Google Shape;653;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grpSp>
          <p:sp>
            <p:nvSpPr>
              <p:cNvPr id="654" name="Google Shape;654;p49"/>
              <p:cNvSpPr/>
              <p:nvPr/>
            </p:nvSpPr>
            <p:spPr>
              <a:xfrm rot="-5400000">
                <a:off x="7547982" y="5293050"/>
                <a:ext cx="482400" cy="19290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D1D1C"/>
                  </a:solidFill>
                  <a:latin typeface="Arial"/>
                  <a:ea typeface="Arial"/>
                  <a:cs typeface="Arial"/>
                  <a:sym typeface="Arial"/>
                </a:endParaRPr>
              </a:p>
            </p:txBody>
          </p:sp>
          <p:sp>
            <p:nvSpPr>
              <p:cNvPr id="655" name="Google Shape;655;p49"/>
              <p:cNvSpPr/>
              <p:nvPr/>
            </p:nvSpPr>
            <p:spPr>
              <a:xfrm rot="-2700000">
                <a:off x="8008821" y="5478771"/>
                <a:ext cx="482388" cy="19304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sp>
            <p:nvSpPr>
              <p:cNvPr id="656" name="Google Shape;656;p49"/>
              <p:cNvSpPr/>
              <p:nvPr/>
            </p:nvSpPr>
            <p:spPr>
              <a:xfrm>
                <a:off x="8161221" y="5910962"/>
                <a:ext cx="482400" cy="19290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grpSp>
        <p:sp>
          <p:nvSpPr>
            <p:cNvPr id="657" name="Google Shape;657;p49"/>
            <p:cNvSpPr txBox="1"/>
            <p:nvPr/>
          </p:nvSpPr>
          <p:spPr>
            <a:xfrm>
              <a:off x="6845325" y="6198550"/>
              <a:ext cx="3065700" cy="543600"/>
            </a:xfrm>
            <a:prstGeom prst="rect">
              <a:avLst/>
            </a:prstGeom>
            <a:noFill/>
            <a:ln>
              <a:noFill/>
            </a:ln>
          </p:spPr>
          <p:txBody>
            <a:bodyPr spcFirstLastPara="1" wrap="square" lIns="68625" tIns="68625" rIns="68625" bIns="686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Collaborative DevOps</a:t>
              </a:r>
              <a:endParaRPr sz="1100" b="1" i="1" u="none" strike="noStrike" cap="none">
                <a:solidFill>
                  <a:srgbClr val="00A1D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 and Asset Sharing </a:t>
              </a:r>
              <a:endParaRPr sz="1100" b="1" i="1" u="none" strike="noStrike" cap="none">
                <a:solidFill>
                  <a:srgbClr val="00A1DF"/>
                </a:solidFill>
                <a:latin typeface="Open Sans"/>
                <a:ea typeface="Open Sans"/>
                <a:cs typeface="Open Sans"/>
                <a:sym typeface="Open Sans"/>
              </a:endParaRPr>
            </a:p>
          </p:txBody>
        </p:sp>
        <p:cxnSp>
          <p:nvCxnSpPr>
            <p:cNvPr id="658" name="Google Shape;658;p49"/>
            <p:cNvCxnSpPr>
              <a:stCxn id="657" idx="0"/>
            </p:cNvCxnSpPr>
            <p:nvPr/>
          </p:nvCxnSpPr>
          <p:spPr>
            <a:xfrm rot="10800000">
              <a:off x="8367675" y="5859250"/>
              <a:ext cx="10500" cy="339300"/>
            </a:xfrm>
            <a:prstGeom prst="straightConnector1">
              <a:avLst/>
            </a:prstGeom>
            <a:noFill/>
            <a:ln w="9525" cap="flat" cmpd="sng">
              <a:solidFill>
                <a:srgbClr val="323031"/>
              </a:solidFill>
              <a:prstDash val="solid"/>
              <a:round/>
              <a:headEnd type="none" w="sm" len="sm"/>
              <a:tailEnd type="triangle" w="med" len="med"/>
            </a:ln>
          </p:spPr>
        </p:cxnSp>
      </p:grpSp>
      <p:cxnSp>
        <p:nvCxnSpPr>
          <p:cNvPr id="659" name="Google Shape;659;p49"/>
          <p:cNvCxnSpPr/>
          <p:nvPr/>
        </p:nvCxnSpPr>
        <p:spPr>
          <a:xfrm>
            <a:off x="3103353" y="1339771"/>
            <a:ext cx="0" cy="3481200"/>
          </a:xfrm>
          <a:prstGeom prst="straightConnector1">
            <a:avLst/>
          </a:prstGeom>
          <a:noFill/>
          <a:ln w="9525" cap="flat" cmpd="sng">
            <a:solidFill>
              <a:srgbClr val="999999"/>
            </a:solidFill>
            <a:prstDash val="solid"/>
            <a:round/>
            <a:headEnd type="none" w="sm" len="sm"/>
            <a:tailEnd type="none" w="sm" len="sm"/>
          </a:ln>
        </p:spPr>
      </p:cxnSp>
      <p:cxnSp>
        <p:nvCxnSpPr>
          <p:cNvPr id="660" name="Google Shape;660;p49"/>
          <p:cNvCxnSpPr/>
          <p:nvPr/>
        </p:nvCxnSpPr>
        <p:spPr>
          <a:xfrm>
            <a:off x="6184798" y="1392713"/>
            <a:ext cx="0" cy="3481200"/>
          </a:xfrm>
          <a:prstGeom prst="straightConnector1">
            <a:avLst/>
          </a:prstGeom>
          <a:noFill/>
          <a:ln w="9525" cap="flat" cmpd="sng">
            <a:solidFill>
              <a:srgbClr val="999999"/>
            </a:solidFill>
            <a:prstDash val="solid"/>
            <a:round/>
            <a:headEnd type="none" w="sm" len="sm"/>
            <a:tailEnd type="none" w="sm" len="sm"/>
          </a:ln>
        </p:spPr>
      </p:cxnSp>
      <p:sp>
        <p:nvSpPr>
          <p:cNvPr id="661" name="Google Shape;661;p49"/>
          <p:cNvSpPr txBox="1"/>
          <p:nvPr/>
        </p:nvSpPr>
        <p:spPr>
          <a:xfrm>
            <a:off x="888445" y="2773775"/>
            <a:ext cx="574200" cy="273900"/>
          </a:xfrm>
          <a:prstGeom prst="rect">
            <a:avLst/>
          </a:prstGeom>
          <a:noFill/>
          <a:ln>
            <a:noFill/>
          </a:ln>
        </p:spPr>
        <p:txBody>
          <a:bodyPr spcFirstLastPara="1" wrap="square" lIns="68625" tIns="68625" rIns="68625" bIns="68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C4E / </a:t>
            </a:r>
            <a:endParaRPr sz="900" b="1"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CoE</a:t>
            </a:r>
            <a:endParaRPr sz="900" b="1"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4"/>
          <p:cNvGraphicFramePr/>
          <p:nvPr>
            <p:extLst>
              <p:ext uri="{D42A27DB-BD31-4B8C-83A1-F6EECF244321}">
                <p14:modId xmlns:p14="http://schemas.microsoft.com/office/powerpoint/2010/main" val="2987523359"/>
              </p:ext>
            </p:extLst>
          </p:nvPr>
        </p:nvGraphicFramePr>
        <p:xfrm>
          <a:off x="269420" y="475611"/>
          <a:ext cx="8278588" cy="4526190"/>
        </p:xfrm>
        <a:graphic>
          <a:graphicData uri="http://schemas.openxmlformats.org/drawingml/2006/table">
            <a:tbl>
              <a:tblPr>
                <a:noFill/>
              </a:tblPr>
              <a:tblGrid>
                <a:gridCol w="4375741">
                  <a:extLst>
                    <a:ext uri="{9D8B030D-6E8A-4147-A177-3AD203B41FA5}">
                      <a16:colId xmlns:a16="http://schemas.microsoft.com/office/drawing/2014/main" val="20000"/>
                    </a:ext>
                  </a:extLst>
                </a:gridCol>
                <a:gridCol w="1360603">
                  <a:extLst>
                    <a:ext uri="{9D8B030D-6E8A-4147-A177-3AD203B41FA5}">
                      <a16:colId xmlns:a16="http://schemas.microsoft.com/office/drawing/2014/main" val="20001"/>
                    </a:ext>
                  </a:extLst>
                </a:gridCol>
                <a:gridCol w="1278758">
                  <a:extLst>
                    <a:ext uri="{9D8B030D-6E8A-4147-A177-3AD203B41FA5}">
                      <a16:colId xmlns:a16="http://schemas.microsoft.com/office/drawing/2014/main" val="20002"/>
                    </a:ext>
                  </a:extLst>
                </a:gridCol>
                <a:gridCol w="1263486">
                  <a:extLst>
                    <a:ext uri="{9D8B030D-6E8A-4147-A177-3AD203B41FA5}">
                      <a16:colId xmlns:a16="http://schemas.microsoft.com/office/drawing/2014/main" val="20003"/>
                    </a:ext>
                  </a:extLst>
                </a:gridCol>
              </a:tblGrid>
              <a:tr h="490533">
                <a:tc>
                  <a:txBody>
                    <a:bodyPr/>
                    <a:lstStyle/>
                    <a:p>
                      <a:pPr marL="0" marR="0" lvl="0" indent="0" algn="l" rtl="0">
                        <a:spcBef>
                          <a:spcPts val="0"/>
                        </a:spcBef>
                        <a:spcAft>
                          <a:spcPts val="0"/>
                        </a:spcAft>
                        <a:buClr>
                          <a:schemeClr val="dk1"/>
                        </a:buClr>
                        <a:buSzPts val="900"/>
                        <a:buFont typeface="Open Sans"/>
                        <a:buNone/>
                      </a:pPr>
                      <a:r>
                        <a:rPr lang="en" sz="900" b="1" u="none" strike="noStrike" cap="none">
                          <a:latin typeface="Open Sans"/>
                          <a:ea typeface="Open Sans"/>
                          <a:cs typeface="Open Sans"/>
                          <a:sym typeface="Open Sans"/>
                        </a:rPr>
                        <a:t>Aspects of API-Led Connectivity</a:t>
                      </a:r>
                      <a:endParaRPr sz="9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1: Centralized Integration</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2: Decentralized Delivery</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3: Decentralized DevOps</a:t>
                      </a:r>
                      <a:endParaRPr sz="800" b="1" u="none" strike="noStrike" cap="none">
                        <a:latin typeface="Open Sans"/>
                        <a:ea typeface="Open Sans"/>
                        <a:cs typeface="Open Sans"/>
                        <a:sym typeface="Open Sans"/>
                      </a:endParaRPr>
                    </a:p>
                  </a:txBody>
                  <a:tcPr marL="68625" marR="68625" marT="68575" marB="68575">
                    <a:solidFill>
                      <a:srgbClr val="F3F3F3"/>
                    </a:solidFill>
                  </a:tcPr>
                </a:tc>
                <a:extLst>
                  <a:ext uri="{0D108BD9-81ED-4DB2-BD59-A6C34878D82A}">
                    <a16:rowId xmlns:a16="http://schemas.microsoft.com/office/drawing/2014/main" val="10000"/>
                  </a:ext>
                </a:extLst>
              </a:tr>
              <a:tr h="37161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Design</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API and integration design for projects</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a:solidFill>
                            <a:srgbClr val="FFFFFF"/>
                          </a:solidFill>
                          <a:latin typeface="Open Sans"/>
                          <a:ea typeface="Open Sans"/>
                          <a:cs typeface="Open Sans"/>
                          <a:sym typeface="Open Sans"/>
                        </a:rPr>
                        <a:t>Projects</a:t>
                      </a:r>
                      <a:endParaRPr sz="800" u="none" strike="noStrike" cap="none">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1"/>
                  </a:ext>
                </a:extLst>
              </a:tr>
              <a:tr h="728372">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Development and Test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Project use case development and test</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Platform development (cross-project assets)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SI partner delivery management </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Development tooling and infrastructure</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2"/>
                  </a:ext>
                </a:extLst>
              </a:tr>
              <a:tr h="490533">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Project Management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Day to day management of integration project activities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Management of dependencies across workstreams</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3"/>
                  </a:ext>
                </a:extLst>
              </a:tr>
              <a:tr h="49053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Quality Assurance</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Minimum quality standards</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Go-live readiness and reviews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4"/>
                  </a:ext>
                </a:extLst>
              </a:tr>
              <a:tr h="609452">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Operations</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Maintenance, support, break-fix</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Keeping environments current</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SI partner operations management</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with </a:t>
                      </a:r>
                      <a:r>
                        <a:rPr lang="en" sz="800" u="none" strike="noStrike" cap="none">
                          <a:solidFill>
                            <a:srgbClr val="FFFFFF"/>
                          </a:solidFill>
                          <a:latin typeface="Open Sans"/>
                          <a:ea typeface="Open Sans"/>
                          <a:cs typeface="Open Sans"/>
                          <a:sym typeface="Open Sans"/>
                        </a:rPr>
                        <a:t>C4E focusing </a:t>
                      </a:r>
                      <a:r>
                        <a:rPr lang="en" sz="800" u="none" strike="noStrike" cap="none" dirty="0">
                          <a:solidFill>
                            <a:srgbClr val="FFFFFF"/>
                          </a:solidFill>
                          <a:latin typeface="Open Sans"/>
                          <a:ea typeface="Open Sans"/>
                          <a:cs typeface="Open Sans"/>
                          <a:sym typeface="Open Sans"/>
                        </a:rPr>
                        <a:t>on Platform-level DevOps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B0FF"/>
                    </a:solidFill>
                  </a:tcPr>
                </a:tc>
                <a:extLst>
                  <a:ext uri="{0D108BD9-81ED-4DB2-BD59-A6C34878D82A}">
                    <a16:rowId xmlns:a16="http://schemas.microsoft.com/office/drawing/2014/main" val="10005"/>
                  </a:ext>
                </a:extLst>
              </a:tr>
              <a:tr h="252694">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Harvesting and Publishing Re-usable Assets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lt1"/>
                        </a:buClr>
                        <a:buSzPts val="800"/>
                        <a:buFont typeface="Open Sans"/>
                        <a:buNone/>
                      </a:pPr>
                      <a:r>
                        <a:rPr lang="en" sz="800" u="none" strike="noStrike" cap="none" dirty="0">
                          <a:solidFill>
                            <a:schemeClr val="lt1"/>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1D9ED8"/>
                    </a:solidFill>
                  </a:tcPr>
                </a:tc>
                <a:extLst>
                  <a:ext uri="{0D108BD9-81ED-4DB2-BD59-A6C34878D82A}">
                    <a16:rowId xmlns:a16="http://schemas.microsoft.com/office/drawing/2014/main" val="10006"/>
                  </a:ext>
                </a:extLst>
              </a:tr>
              <a:tr h="609452">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Strategy</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Platform architecture and design (e.g. environments across multiple areas)</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Platform management - including strategic architecture and roadmap</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Product management (e.g. APIs, assets)</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7"/>
                  </a:ext>
                </a:extLst>
              </a:tr>
              <a:tr h="37161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Measurement</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Measure costs, spend, ROI, re-use, agility, speed, API adoption etc</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8"/>
                  </a:ext>
                </a:extLst>
              </a:tr>
            </a:tbl>
          </a:graphicData>
        </a:graphic>
      </p:graphicFrame>
      <p:sp>
        <p:nvSpPr>
          <p:cNvPr id="517" name="Google Shape;517;p44"/>
          <p:cNvSpPr txBox="1">
            <a:spLocks noGrp="1"/>
          </p:cNvSpPr>
          <p:nvPr>
            <p:ph type="title"/>
          </p:nvPr>
        </p:nvSpPr>
        <p:spPr>
          <a:xfrm>
            <a:off x="457203" y="0"/>
            <a:ext cx="7199100" cy="67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1100"/>
              <a:buFont typeface="Open Sans"/>
              <a:buNone/>
            </a:pPr>
            <a:r>
              <a:rPr lang="en" dirty="0"/>
              <a:t>C4E Operating Models Detail</a:t>
            </a:r>
            <a:endParaRPr dirty="0"/>
          </a:p>
        </p:txBody>
      </p:sp>
      <p:sp>
        <p:nvSpPr>
          <p:cNvPr id="518" name="Google Shape;518;p44"/>
          <p:cNvSpPr txBox="1"/>
          <p:nvPr/>
        </p:nvSpPr>
        <p:spPr>
          <a:xfrm>
            <a:off x="1952075" y="2689450"/>
            <a:ext cx="1766100" cy="330900"/>
          </a:xfrm>
          <a:prstGeom prst="rect">
            <a:avLst/>
          </a:prstGeom>
          <a:noFill/>
          <a:ln>
            <a:noFill/>
          </a:ln>
        </p:spPr>
        <p:txBody>
          <a:bodyPr spcFirstLastPara="1" wrap="square" lIns="91475" tIns="91475" rIns="91475" bIns="91475" anchor="t" anchorCtr="0">
            <a:noAutofit/>
          </a:bodyPr>
          <a:lstStyle/>
          <a:p>
            <a:pPr marL="342900" marR="0" lvl="0" indent="-215900" algn="l" rtl="0">
              <a:spcBef>
                <a:spcPts val="0"/>
              </a:spcBef>
              <a:spcAft>
                <a:spcPts val="0"/>
              </a:spcAft>
              <a:buClr>
                <a:schemeClr val="dk1"/>
              </a:buClr>
              <a:buSzPts val="600"/>
              <a:buFont typeface="Open Sans"/>
              <a:buChar char="●"/>
            </a:pPr>
            <a:r>
              <a:rPr lang="en" sz="800" b="0" i="0" u="none" strike="noStrike" cap="none">
                <a:solidFill>
                  <a:schemeClr val="dk1"/>
                </a:solidFill>
                <a:latin typeface="Open Sans"/>
                <a:ea typeface="Open Sans"/>
                <a:cs typeface="Open Sans"/>
                <a:sym typeface="Open Sans"/>
              </a:rPr>
              <a:t>Ongoing quality and continuous improvement</a:t>
            </a:r>
            <a:endParaRPr sz="14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theme/theme1.xml><?xml version="1.0" encoding="utf-8"?>
<a:theme xmlns:a="http://schemas.openxmlformats.org/drawingml/2006/main" name="IT_PP_MASTER">
  <a:themeElements>
    <a:clrScheme name="Custom 2">
      <a:dk1>
        <a:srgbClr val="000000"/>
      </a:dk1>
      <a:lt1>
        <a:srgbClr val="FFFFFF"/>
      </a:lt1>
      <a:dk2>
        <a:srgbClr val="434342"/>
      </a:dk2>
      <a:lt2>
        <a:srgbClr val="CDD7D9"/>
      </a:lt2>
      <a:accent1>
        <a:srgbClr val="797B7E"/>
      </a:accent1>
      <a:accent2>
        <a:srgbClr val="F96A1B"/>
      </a:accent2>
      <a:accent3>
        <a:srgbClr val="5581A6"/>
      </a:accent3>
      <a:accent4>
        <a:srgbClr val="7C984A"/>
      </a:accent4>
      <a:accent5>
        <a:srgbClr val="C2AD8D"/>
      </a:accent5>
      <a:accent6>
        <a:srgbClr val="506E94"/>
      </a:accent6>
      <a:hlink>
        <a:srgbClr val="3333FF"/>
      </a:hlink>
      <a:folHlink>
        <a:srgbClr val="33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2849</Words>
  <Application>Microsoft Macintosh PowerPoint</Application>
  <PresentationFormat>On-screen Show (16:9)</PresentationFormat>
  <Paragraphs>567</Paragraphs>
  <Slides>18</Slides>
  <Notes>18</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vt:i4>
      </vt:variant>
    </vt:vector>
  </HeadingPairs>
  <TitlesOfParts>
    <vt:vector size="38" baseType="lpstr">
      <vt:lpstr>Roboto</vt:lpstr>
      <vt:lpstr>Roboto Light</vt:lpstr>
      <vt:lpstr>Karla</vt:lpstr>
      <vt:lpstr>IBM Plex Sans Light</vt:lpstr>
      <vt:lpstr>Merriweather Sans</vt:lpstr>
      <vt:lpstr>Cambria</vt:lpstr>
      <vt:lpstr>Franklin Gothic Book</vt:lpstr>
      <vt:lpstr>Arial</vt:lpstr>
      <vt:lpstr>Libre Franklin</vt:lpstr>
      <vt:lpstr>Libre Franklin Thin</vt:lpstr>
      <vt:lpstr>Ubuntu</vt:lpstr>
      <vt:lpstr>Open Sans</vt:lpstr>
      <vt:lpstr>Noto Sans Symbols</vt:lpstr>
      <vt:lpstr>Salesforce Sans</vt:lpstr>
      <vt:lpstr>Georgia</vt:lpstr>
      <vt:lpstr>Franklin Gothic</vt:lpstr>
      <vt:lpstr>Calibri</vt:lpstr>
      <vt:lpstr>Roboto Medium</vt:lpstr>
      <vt:lpstr>Verdana</vt:lpstr>
      <vt:lpstr>IT_PP_MASTER</vt:lpstr>
      <vt:lpstr>PowerPoint Presentation</vt:lpstr>
      <vt:lpstr>Agenda</vt:lpstr>
      <vt:lpstr>Roadmap / Schedule Update</vt:lpstr>
      <vt:lpstr>PowerPoint Presentation</vt:lpstr>
      <vt:lpstr>PowerPoint Presentation</vt:lpstr>
      <vt:lpstr>PowerPoint Presentation</vt:lpstr>
      <vt:lpstr>Proposed PSEG CoE Governance Structure(MuleSoft View)</vt:lpstr>
      <vt:lpstr>Mulesoft COE Operating Model</vt:lpstr>
      <vt:lpstr>C4E Operating Models Detail</vt:lpstr>
      <vt:lpstr>Key Mulesoft CoE roles and responsibilities(Proposed)</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Umesh Ranganathan</cp:lastModifiedBy>
  <cp:revision>5</cp:revision>
  <dcterms:modified xsi:type="dcterms:W3CDTF">2021-06-11T13:51:43Z</dcterms:modified>
</cp:coreProperties>
</file>